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28"/>
  </p:notesMasterIdLst>
  <p:handoutMasterIdLst>
    <p:handoutMasterId r:id="rId29"/>
  </p:handoutMasterIdLst>
  <p:sldIdLst>
    <p:sldId id="279" r:id="rId2"/>
    <p:sldId id="281" r:id="rId3"/>
    <p:sldId id="280" r:id="rId4"/>
    <p:sldId id="282" r:id="rId5"/>
    <p:sldId id="288" r:id="rId6"/>
    <p:sldId id="289" r:id="rId7"/>
    <p:sldId id="290" r:id="rId8"/>
    <p:sldId id="291" r:id="rId9"/>
    <p:sldId id="292" r:id="rId10"/>
    <p:sldId id="293" r:id="rId11"/>
    <p:sldId id="295" r:id="rId12"/>
    <p:sldId id="299" r:id="rId13"/>
    <p:sldId id="301" r:id="rId14"/>
    <p:sldId id="300" r:id="rId15"/>
    <p:sldId id="302" r:id="rId16"/>
    <p:sldId id="283" r:id="rId17"/>
    <p:sldId id="285" r:id="rId18"/>
    <p:sldId id="287" r:id="rId19"/>
    <p:sldId id="297" r:id="rId20"/>
    <p:sldId id="298" r:id="rId21"/>
    <p:sldId id="303" r:id="rId22"/>
    <p:sldId id="306" r:id="rId23"/>
    <p:sldId id="307" r:id="rId24"/>
    <p:sldId id="304" r:id="rId25"/>
    <p:sldId id="278" r:id="rId26"/>
    <p:sldId id="305" r:id="rId27"/>
  </p:sldIdLst>
  <p:sldSz cx="27432000" cy="6858000"/>
  <p:notesSz cx="9144000" cy="6858000"/>
  <p:defaultText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3"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5"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7" algn="l" defTabSz="91438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016" autoAdjust="0"/>
    <p:restoredTop sz="89459" autoAdjust="0"/>
  </p:normalViewPr>
  <p:slideViewPr>
    <p:cSldViewPr>
      <p:cViewPr>
        <p:scale>
          <a:sx n="30" d="100"/>
          <a:sy n="30" d="100"/>
        </p:scale>
        <p:origin x="-702" y="-1146"/>
      </p:cViewPr>
      <p:guideLst>
        <p:guide orient="horz" pos="2160"/>
        <p:guide pos="86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ap\Desktop\Thesis\Final%20Report\Lighting%20comparis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title>
      <c:tx>
        <c:rich>
          <a:bodyPr/>
          <a:lstStyle/>
          <a:p>
            <a:pPr>
              <a:defRPr/>
            </a:pPr>
            <a:r>
              <a:rPr lang="en-US"/>
              <a:t>Lighting Redesign Energy Comparison</a:t>
            </a:r>
          </a:p>
        </c:rich>
      </c:tx>
      <c:layout/>
    </c:title>
    <c:plotArea>
      <c:layout/>
      <c:barChart>
        <c:barDir val="col"/>
        <c:grouping val="clustered"/>
        <c:ser>
          <c:idx val="0"/>
          <c:order val="0"/>
          <c:tx>
            <c:strRef>
              <c:f>Sheet1!$S$3</c:f>
              <c:strCache>
                <c:ptCount val="1"/>
                <c:pt idx="0">
                  <c:v>Total</c:v>
                </c:pt>
              </c:strCache>
            </c:strRef>
          </c:tx>
          <c:cat>
            <c:strRef>
              <c:f>Sheet1!$M$4:$M$5</c:f>
              <c:strCache>
                <c:ptCount val="2"/>
                <c:pt idx="0">
                  <c:v>Lighting Redesign</c:v>
                </c:pt>
                <c:pt idx="1">
                  <c:v>Original Lighting</c:v>
                </c:pt>
              </c:strCache>
            </c:strRef>
          </c:cat>
          <c:val>
            <c:numRef>
              <c:f>Sheet1!$S$4:$S$5</c:f>
              <c:numCache>
                <c:formatCode>#,##0.00</c:formatCode>
                <c:ptCount val="2"/>
                <c:pt idx="0">
                  <c:v>339165.59699999995</c:v>
                </c:pt>
                <c:pt idx="1">
                  <c:v>339496.57999999996</c:v>
                </c:pt>
              </c:numCache>
            </c:numRef>
          </c:val>
        </c:ser>
        <c:axId val="67424640"/>
        <c:axId val="67426176"/>
      </c:barChart>
      <c:catAx>
        <c:axId val="67424640"/>
        <c:scaling>
          <c:orientation val="minMax"/>
        </c:scaling>
        <c:axPos val="b"/>
        <c:tickLblPos val="nextTo"/>
        <c:crossAx val="67426176"/>
        <c:crosses val="autoZero"/>
        <c:auto val="1"/>
        <c:lblAlgn val="ctr"/>
        <c:lblOffset val="100"/>
      </c:catAx>
      <c:valAx>
        <c:axId val="67426176"/>
        <c:scaling>
          <c:orientation val="minMax"/>
        </c:scaling>
        <c:axPos val="l"/>
        <c:majorGridlines/>
        <c:title>
          <c:tx>
            <c:rich>
              <a:bodyPr rot="-5400000" vert="horz"/>
              <a:lstStyle/>
              <a:p>
                <a:pPr>
                  <a:defRPr/>
                </a:pPr>
                <a:r>
                  <a:rPr lang="en-US"/>
                  <a:t>MMBTU</a:t>
                </a:r>
              </a:p>
            </c:rich>
          </c:tx>
          <c:layout/>
        </c:title>
        <c:numFmt formatCode="#,##0" sourceLinked="0"/>
        <c:tickLblPos val="low"/>
        <c:txPr>
          <a:bodyPr/>
          <a:lstStyle/>
          <a:p>
            <a:pPr>
              <a:defRPr baseline="0"/>
            </a:pPr>
            <a:endParaRPr lang="en-US"/>
          </a:p>
        </c:txPr>
        <c:crossAx val="67424640"/>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Energy</a:t>
            </a:r>
            <a:r>
              <a:rPr lang="en-US" baseline="0"/>
              <a:t> Comparison</a:t>
            </a:r>
            <a:endParaRPr lang="en-US"/>
          </a:p>
        </c:rich>
      </c:tx>
      <c:layout/>
    </c:title>
    <c:plotArea>
      <c:layout/>
      <c:barChart>
        <c:barDir val="col"/>
        <c:grouping val="clustered"/>
        <c:ser>
          <c:idx val="0"/>
          <c:order val="0"/>
          <c:tx>
            <c:strRef>
              <c:f>Sheet1!$B$16</c:f>
              <c:strCache>
                <c:ptCount val="1"/>
                <c:pt idx="0">
                  <c:v>Total Redesign Energy</c:v>
                </c:pt>
              </c:strCache>
            </c:strRef>
          </c:tx>
          <c:dLbls>
            <c:showVal val="1"/>
          </c:dLbls>
          <c:cat>
            <c:strRef>
              <c:f>(Sheet1!$B$16,Sheet1!$G$16)</c:f>
              <c:strCache>
                <c:ptCount val="2"/>
                <c:pt idx="0">
                  <c:v>Total Redesign Energy</c:v>
                </c:pt>
                <c:pt idx="1">
                  <c:v>Total Original Energy</c:v>
                </c:pt>
              </c:strCache>
            </c:strRef>
          </c:cat>
          <c:val>
            <c:numRef>
              <c:f>(Sheet1!$C$16,Sheet1!$E$16)</c:f>
              <c:numCache>
                <c:formatCode>#,##0</c:formatCode>
                <c:ptCount val="2"/>
                <c:pt idx="0">
                  <c:v>20817</c:v>
                </c:pt>
                <c:pt idx="1">
                  <c:v>28811</c:v>
                </c:pt>
              </c:numCache>
            </c:numRef>
          </c:val>
        </c:ser>
        <c:dLbls>
          <c:showVal val="1"/>
        </c:dLbls>
        <c:overlap val="-25"/>
        <c:axId val="73870720"/>
        <c:axId val="74736768"/>
      </c:barChart>
      <c:catAx>
        <c:axId val="73870720"/>
        <c:scaling>
          <c:orientation val="minMax"/>
        </c:scaling>
        <c:axPos val="b"/>
        <c:majorTickMark val="none"/>
        <c:tickLblPos val="nextTo"/>
        <c:crossAx val="74736768"/>
        <c:crosses val="autoZero"/>
        <c:lblAlgn val="ctr"/>
        <c:lblOffset val="100"/>
      </c:catAx>
      <c:valAx>
        <c:axId val="74736768"/>
        <c:scaling>
          <c:orientation val="minMax"/>
        </c:scaling>
        <c:delete val="1"/>
        <c:axPos val="l"/>
        <c:title>
          <c:tx>
            <c:rich>
              <a:bodyPr rot="0" vert="wordArtVert"/>
              <a:lstStyle/>
              <a:p>
                <a:pPr>
                  <a:defRPr/>
                </a:pPr>
                <a:r>
                  <a:rPr lang="en-US"/>
                  <a:t>MMBTU</a:t>
                </a:r>
              </a:p>
            </c:rich>
          </c:tx>
          <c:layout/>
        </c:title>
        <c:numFmt formatCode="#,##0" sourceLinked="1"/>
        <c:tickLblPos val="nextTo"/>
        <c:crossAx val="73870720"/>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Energy Costs/year</a:t>
            </a:r>
          </a:p>
        </c:rich>
      </c:tx>
      <c:layout/>
    </c:title>
    <c:plotArea>
      <c:layout>
        <c:manualLayout>
          <c:layoutTarget val="inner"/>
          <c:xMode val="edge"/>
          <c:yMode val="edge"/>
          <c:x val="0.21803018372703481"/>
          <c:y val="0.30629848352289374"/>
          <c:w val="0.70141426071740898"/>
          <c:h val="0.64230096237970413"/>
        </c:manualLayout>
      </c:layout>
      <c:barChart>
        <c:barDir val="col"/>
        <c:grouping val="clustered"/>
        <c:ser>
          <c:idx val="0"/>
          <c:order val="0"/>
          <c:tx>
            <c:strRef>
              <c:f>Sheet1!$F$16</c:f>
              <c:strCache>
                <c:ptCount val="1"/>
                <c:pt idx="0">
                  <c:v>System Redesign </c:v>
                </c:pt>
              </c:strCache>
            </c:strRef>
          </c:tx>
          <c:dLbls>
            <c:dLbl>
              <c:idx val="0"/>
              <c:layout/>
              <c:tx>
                <c:rich>
                  <a:bodyPr/>
                  <a:lstStyle/>
                  <a:p>
                    <a:r>
                      <a:rPr lang="en-US"/>
                      <a:t>$</a:t>
                    </a:r>
                    <a:r>
                      <a:rPr lang="en-US" smtClean="0"/>
                      <a:t>805,257 </a:t>
                    </a:r>
                    <a:endParaRPr lang="en-US"/>
                  </a:p>
                </c:rich>
              </c:tx>
              <c:showVal val="1"/>
            </c:dLbl>
            <c:showVal val="1"/>
          </c:dLbls>
          <c:val>
            <c:numRef>
              <c:f>Sheet1!$I$16</c:f>
              <c:numCache>
                <c:formatCode>"$"#,##0.00_);[Red]\("$"#,##0.00\)</c:formatCode>
                <c:ptCount val="1"/>
                <c:pt idx="0">
                  <c:v>805257.16</c:v>
                </c:pt>
              </c:numCache>
            </c:numRef>
          </c:val>
        </c:ser>
        <c:ser>
          <c:idx val="1"/>
          <c:order val="1"/>
          <c:tx>
            <c:strRef>
              <c:f>Sheet1!$A$15</c:f>
              <c:strCache>
                <c:ptCount val="1"/>
                <c:pt idx="0">
                  <c:v>Original Design </c:v>
                </c:pt>
              </c:strCache>
            </c:strRef>
          </c:tx>
          <c:dLbls>
            <c:dLbl>
              <c:idx val="0"/>
              <c:layout/>
              <c:tx>
                <c:rich>
                  <a:bodyPr/>
                  <a:lstStyle/>
                  <a:p>
                    <a:r>
                      <a:rPr lang="en-US"/>
                      <a:t>$</a:t>
                    </a:r>
                    <a:r>
                      <a:rPr lang="en-US" smtClean="0"/>
                      <a:t>1,046,706 </a:t>
                    </a:r>
                    <a:endParaRPr lang="en-US"/>
                  </a:p>
                </c:rich>
              </c:tx>
              <c:showVal val="1"/>
            </c:dLbl>
            <c:showVal val="1"/>
          </c:dLbls>
          <c:val>
            <c:numRef>
              <c:f>Sheet1!$D$15</c:f>
              <c:numCache>
                <c:formatCode>"$"#,##0.00_);[Red]\("$"#,##0.00\)</c:formatCode>
                <c:ptCount val="1"/>
                <c:pt idx="0">
                  <c:v>1046706.360000001</c:v>
                </c:pt>
              </c:numCache>
            </c:numRef>
          </c:val>
        </c:ser>
        <c:dLbls>
          <c:showVal val="1"/>
        </c:dLbls>
        <c:overlap val="-25"/>
        <c:axId val="128773120"/>
        <c:axId val="128811776"/>
      </c:barChart>
      <c:catAx>
        <c:axId val="128773120"/>
        <c:scaling>
          <c:orientation val="minMax"/>
        </c:scaling>
        <c:axPos val="b"/>
        <c:majorTickMark val="none"/>
        <c:tickLblPos val="none"/>
        <c:crossAx val="128811776"/>
        <c:crosses val="autoZero"/>
        <c:lblAlgn val="ctr"/>
        <c:lblOffset val="100"/>
      </c:catAx>
      <c:valAx>
        <c:axId val="128811776"/>
        <c:scaling>
          <c:orientation val="minMax"/>
        </c:scaling>
        <c:axPos val="l"/>
        <c:minorGridlines/>
        <c:numFmt formatCode="&quot;$&quot;#,##0.00" sourceLinked="0"/>
        <c:tickLblPos val="nextTo"/>
        <c:crossAx val="128773120"/>
        <c:crosses val="autoZero"/>
        <c:crossBetween val="between"/>
      </c:valAx>
    </c:plotArea>
    <c:legend>
      <c:legendPos val="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Energy</a:t>
            </a:r>
            <a:r>
              <a:rPr lang="en-US" baseline="0"/>
              <a:t> Comparison</a:t>
            </a:r>
            <a:endParaRPr lang="en-US"/>
          </a:p>
        </c:rich>
      </c:tx>
      <c:layout/>
    </c:title>
    <c:plotArea>
      <c:layout/>
      <c:barChart>
        <c:barDir val="col"/>
        <c:grouping val="clustered"/>
        <c:ser>
          <c:idx val="0"/>
          <c:order val="0"/>
          <c:tx>
            <c:strRef>
              <c:f>Sheet1!$B$16</c:f>
              <c:strCache>
                <c:ptCount val="1"/>
                <c:pt idx="0">
                  <c:v>Total Redesign Energy</c:v>
                </c:pt>
              </c:strCache>
            </c:strRef>
          </c:tx>
          <c:dLbls>
            <c:showVal val="1"/>
          </c:dLbls>
          <c:cat>
            <c:strRef>
              <c:f>(Sheet1!$B$16,Sheet1!$G$16)</c:f>
              <c:strCache>
                <c:ptCount val="2"/>
                <c:pt idx="0">
                  <c:v>Total Redesign Energy</c:v>
                </c:pt>
                <c:pt idx="1">
                  <c:v>Total Original Energy</c:v>
                </c:pt>
              </c:strCache>
            </c:strRef>
          </c:cat>
          <c:val>
            <c:numRef>
              <c:f>(Sheet1!$C$16,Sheet1!$E$16)</c:f>
              <c:numCache>
                <c:formatCode>#,##0</c:formatCode>
                <c:ptCount val="2"/>
                <c:pt idx="0">
                  <c:v>20817</c:v>
                </c:pt>
                <c:pt idx="1">
                  <c:v>28811</c:v>
                </c:pt>
              </c:numCache>
            </c:numRef>
          </c:val>
        </c:ser>
        <c:dLbls>
          <c:showVal val="1"/>
        </c:dLbls>
        <c:overlap val="-25"/>
        <c:axId val="129971712"/>
        <c:axId val="129973248"/>
      </c:barChart>
      <c:catAx>
        <c:axId val="129971712"/>
        <c:scaling>
          <c:orientation val="minMax"/>
        </c:scaling>
        <c:axPos val="b"/>
        <c:majorTickMark val="none"/>
        <c:tickLblPos val="nextTo"/>
        <c:crossAx val="129973248"/>
        <c:crosses val="autoZero"/>
        <c:lblAlgn val="ctr"/>
        <c:lblOffset val="100"/>
      </c:catAx>
      <c:valAx>
        <c:axId val="129973248"/>
        <c:scaling>
          <c:orientation val="minMax"/>
        </c:scaling>
        <c:delete val="1"/>
        <c:axPos val="l"/>
        <c:title>
          <c:tx>
            <c:rich>
              <a:bodyPr rot="0" vert="wordArtVert"/>
              <a:lstStyle/>
              <a:p>
                <a:pPr>
                  <a:defRPr/>
                </a:pPr>
                <a:r>
                  <a:rPr lang="en-US"/>
                  <a:t>MMBTU</a:t>
                </a:r>
              </a:p>
            </c:rich>
          </c:tx>
          <c:layout/>
        </c:title>
        <c:numFmt formatCode="#,##0" sourceLinked="1"/>
        <c:tickLblPos val="nextTo"/>
        <c:crossAx val="129971712"/>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Energy Costs/year</a:t>
            </a:r>
          </a:p>
        </c:rich>
      </c:tx>
      <c:layout/>
    </c:title>
    <c:plotArea>
      <c:layout>
        <c:manualLayout>
          <c:layoutTarget val="inner"/>
          <c:xMode val="edge"/>
          <c:yMode val="edge"/>
          <c:x val="0.21803018372703495"/>
          <c:y val="0.30629848352289391"/>
          <c:w val="0.70141426071740876"/>
          <c:h val="0.64230096237970435"/>
        </c:manualLayout>
      </c:layout>
      <c:barChart>
        <c:barDir val="col"/>
        <c:grouping val="clustered"/>
        <c:ser>
          <c:idx val="0"/>
          <c:order val="0"/>
          <c:tx>
            <c:strRef>
              <c:f>Sheet1!$F$16</c:f>
              <c:strCache>
                <c:ptCount val="1"/>
                <c:pt idx="0">
                  <c:v>System Redesign </c:v>
                </c:pt>
              </c:strCache>
            </c:strRef>
          </c:tx>
          <c:dLbls>
            <c:dLbl>
              <c:idx val="0"/>
              <c:layout/>
              <c:tx>
                <c:rich>
                  <a:bodyPr/>
                  <a:lstStyle/>
                  <a:p>
                    <a:r>
                      <a:rPr lang="en-US"/>
                      <a:t>$</a:t>
                    </a:r>
                    <a:r>
                      <a:rPr lang="en-US" smtClean="0"/>
                      <a:t>805,257</a:t>
                    </a:r>
                    <a:endParaRPr lang="en-US"/>
                  </a:p>
                </c:rich>
              </c:tx>
              <c:showVal val="1"/>
            </c:dLbl>
            <c:showVal val="1"/>
          </c:dLbls>
          <c:val>
            <c:numRef>
              <c:f>Sheet1!$I$16</c:f>
              <c:numCache>
                <c:formatCode>"$"#,##0.00_);[Red]\("$"#,##0.00\)</c:formatCode>
                <c:ptCount val="1"/>
                <c:pt idx="0">
                  <c:v>805257.16</c:v>
                </c:pt>
              </c:numCache>
            </c:numRef>
          </c:val>
        </c:ser>
        <c:ser>
          <c:idx val="1"/>
          <c:order val="1"/>
          <c:tx>
            <c:strRef>
              <c:f>Sheet1!$A$15</c:f>
              <c:strCache>
                <c:ptCount val="1"/>
                <c:pt idx="0">
                  <c:v>Original Design </c:v>
                </c:pt>
              </c:strCache>
            </c:strRef>
          </c:tx>
          <c:dLbls>
            <c:dLbl>
              <c:idx val="0"/>
              <c:layout>
                <c:manualLayout>
                  <c:x val="-1.7611548556430445E-2"/>
                  <c:y val="-4.901960784313741E-3"/>
                </c:manualLayout>
              </c:layout>
              <c:tx>
                <c:rich>
                  <a:bodyPr/>
                  <a:lstStyle/>
                  <a:p>
                    <a:r>
                      <a:rPr lang="en-US" dirty="0"/>
                      <a:t>$</a:t>
                    </a:r>
                    <a:r>
                      <a:rPr lang="en-US" dirty="0" smtClean="0"/>
                      <a:t>1,046,706</a:t>
                    </a:r>
                    <a:endParaRPr lang="en-US" dirty="0"/>
                  </a:p>
                </c:rich>
              </c:tx>
              <c:showVal val="1"/>
            </c:dLbl>
            <c:showVal val="1"/>
          </c:dLbls>
          <c:val>
            <c:numRef>
              <c:f>Sheet1!$D$15</c:f>
              <c:numCache>
                <c:formatCode>"$"#,##0.00_);[Red]\("$"#,##0.00\)</c:formatCode>
                <c:ptCount val="1"/>
                <c:pt idx="0">
                  <c:v>1046706.360000001</c:v>
                </c:pt>
              </c:numCache>
            </c:numRef>
          </c:val>
        </c:ser>
        <c:dLbls>
          <c:showVal val="1"/>
        </c:dLbls>
        <c:overlap val="-25"/>
        <c:axId val="130003328"/>
        <c:axId val="130004864"/>
      </c:barChart>
      <c:catAx>
        <c:axId val="130003328"/>
        <c:scaling>
          <c:orientation val="minMax"/>
        </c:scaling>
        <c:axPos val="b"/>
        <c:majorTickMark val="none"/>
        <c:tickLblPos val="none"/>
        <c:crossAx val="130004864"/>
        <c:crosses val="autoZero"/>
        <c:lblAlgn val="ctr"/>
        <c:lblOffset val="100"/>
      </c:catAx>
      <c:valAx>
        <c:axId val="130004864"/>
        <c:scaling>
          <c:orientation val="minMax"/>
        </c:scaling>
        <c:axPos val="l"/>
        <c:minorGridlines/>
        <c:numFmt formatCode="&quot;$&quot;#,##0.00" sourceLinked="0"/>
        <c:tickLblPos val="nextTo"/>
        <c:crossAx val="130003328"/>
        <c:crosses val="autoZero"/>
        <c:crossBetween val="between"/>
      </c:valAx>
    </c:plotArea>
    <c:legend>
      <c:legendPos val="t"/>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7A53601-1AC5-4B48-BBA5-8B74D4131367}" type="datetimeFigureOut">
              <a:rPr lang="en-US" smtClean="0"/>
              <a:pPr/>
              <a:t>4/15/2009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28F71A6-BE67-46AD-B7B2-372591BEA56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12CB445-F45A-468B-8027-24D361DD26E8}" type="datetimeFigureOut">
              <a:rPr lang="en-US" smtClean="0"/>
              <a:pPr/>
              <a:t>4/15/2009</a:t>
            </a:fld>
            <a:endParaRPr lang="en-US"/>
          </a:p>
        </p:txBody>
      </p:sp>
      <p:sp>
        <p:nvSpPr>
          <p:cNvPr id="4" name="Slide Image Placeholder 3"/>
          <p:cNvSpPr>
            <a:spLocks noGrp="1" noRot="1" noChangeAspect="1"/>
          </p:cNvSpPr>
          <p:nvPr>
            <p:ph type="sldImg" idx="2"/>
          </p:nvPr>
        </p:nvSpPr>
        <p:spPr>
          <a:xfrm>
            <a:off x="-571500" y="514350"/>
            <a:ext cx="10287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CA2CA00-99CB-41B1-AD98-FC2A4A2CEA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382" rtl="0" eaLnBrk="1" latinLnBrk="0" hangingPunct="1">
      <a:defRPr sz="1200" kern="1200">
        <a:solidFill>
          <a:schemeClr val="tx1"/>
        </a:solidFill>
        <a:latin typeface="+mn-lt"/>
        <a:ea typeface="+mn-ea"/>
        <a:cs typeface="+mn-cs"/>
      </a:defRPr>
    </a:lvl1pPr>
    <a:lvl2pPr marL="457191" algn="l" defTabSz="914382" rtl="0" eaLnBrk="1" latinLnBrk="0" hangingPunct="1">
      <a:defRPr sz="1200" kern="1200">
        <a:solidFill>
          <a:schemeClr val="tx1"/>
        </a:solidFill>
        <a:latin typeface="+mn-lt"/>
        <a:ea typeface="+mn-ea"/>
        <a:cs typeface="+mn-cs"/>
      </a:defRPr>
    </a:lvl2pPr>
    <a:lvl3pPr marL="914382" algn="l" defTabSz="914382" rtl="0" eaLnBrk="1" latinLnBrk="0" hangingPunct="1">
      <a:defRPr sz="1200" kern="1200">
        <a:solidFill>
          <a:schemeClr val="tx1"/>
        </a:solidFill>
        <a:latin typeface="+mn-lt"/>
        <a:ea typeface="+mn-ea"/>
        <a:cs typeface="+mn-cs"/>
      </a:defRPr>
    </a:lvl3pPr>
    <a:lvl4pPr marL="1371573" algn="l" defTabSz="914382" rtl="0" eaLnBrk="1" latinLnBrk="0" hangingPunct="1">
      <a:defRPr sz="1200" kern="1200">
        <a:solidFill>
          <a:schemeClr val="tx1"/>
        </a:solidFill>
        <a:latin typeface="+mn-lt"/>
        <a:ea typeface="+mn-ea"/>
        <a:cs typeface="+mn-cs"/>
      </a:defRPr>
    </a:lvl4pPr>
    <a:lvl5pPr marL="1828763" algn="l" defTabSz="914382" rtl="0" eaLnBrk="1" latinLnBrk="0" hangingPunct="1">
      <a:defRPr sz="1200" kern="1200">
        <a:solidFill>
          <a:schemeClr val="tx1"/>
        </a:solidFill>
        <a:latin typeface="+mn-lt"/>
        <a:ea typeface="+mn-ea"/>
        <a:cs typeface="+mn-cs"/>
      </a:defRPr>
    </a:lvl5pPr>
    <a:lvl6pPr marL="2285955" algn="l" defTabSz="914382" rtl="0" eaLnBrk="1" latinLnBrk="0" hangingPunct="1">
      <a:defRPr sz="1200" kern="1200">
        <a:solidFill>
          <a:schemeClr val="tx1"/>
        </a:solidFill>
        <a:latin typeface="+mn-lt"/>
        <a:ea typeface="+mn-ea"/>
        <a:cs typeface="+mn-cs"/>
      </a:defRPr>
    </a:lvl6pPr>
    <a:lvl7pPr marL="2743145" algn="l" defTabSz="914382" rtl="0" eaLnBrk="1" latinLnBrk="0" hangingPunct="1">
      <a:defRPr sz="1200" kern="1200">
        <a:solidFill>
          <a:schemeClr val="tx1"/>
        </a:solidFill>
        <a:latin typeface="+mn-lt"/>
        <a:ea typeface="+mn-ea"/>
        <a:cs typeface="+mn-cs"/>
      </a:defRPr>
    </a:lvl7pPr>
    <a:lvl8pPr marL="3200336" algn="l" defTabSz="914382" rtl="0" eaLnBrk="1" latinLnBrk="0" hangingPunct="1">
      <a:defRPr sz="1200" kern="1200">
        <a:solidFill>
          <a:schemeClr val="tx1"/>
        </a:solidFill>
        <a:latin typeface="+mn-lt"/>
        <a:ea typeface="+mn-ea"/>
        <a:cs typeface="+mn-cs"/>
      </a:defRPr>
    </a:lvl8pPr>
    <a:lvl9pPr marL="3657527" algn="l" defTabSz="9143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2CA00-99CB-41B1-AD98-FC2A4A2CEA3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combination of the natural convection and forced air increases the effect of the natural convection.  The increased effect allows the system to have higher heating and cooling capacities over the passive chilled beam.</a:t>
            </a:r>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2CA00-99CB-41B1-AD98-FC2A4A2CEA3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2CA00-99CB-41B1-AD98-FC2A4A2CEA3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2CA00-99CB-41B1-AD98-FC2A4A2CEA3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2CA00-99CB-41B1-AD98-FC2A4A2CEA3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514350"/>
            <a:ext cx="102870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2CA00-99CB-41B1-AD98-FC2A4A2CEA3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514350"/>
            <a:ext cx="102870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2CA00-99CB-41B1-AD98-FC2A4A2CEA33}"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2CA00-99CB-41B1-AD98-FC2A4A2CEA3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2CA00-99CB-41B1-AD98-FC2A4A2CEA3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2CA00-99CB-41B1-AD98-FC2A4A2CEA3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A2CA00-99CB-41B1-AD98-FC2A4A2CEA3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8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only relief is required during economizer mode.  This relief will be discharged from the building through the smoke exhaust fans</a:t>
            </a:r>
            <a:endParaRPr lang="en-US" dirty="0" smtClean="0"/>
          </a:p>
          <a:p>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8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the amount of make-up air exceeds the design flow rate through one whole fan, the exhaust fan with the longest run time shall shut off and the amount of make-up air will be varied accordingly to maintain a constant flow of exhaust air through the rest of the fans in operation fans.</a:t>
            </a:r>
          </a:p>
          <a:p>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A2CA00-99CB-41B1-AD98-FC2A4A2CEA3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pic>
        <p:nvPicPr>
          <p:cNvPr id="25" name="Picture 24" descr="site_1114_NW"/>
          <p:cNvPicPr/>
          <p:nvPr userDrawn="1"/>
        </p:nvPicPr>
        <p:blipFill>
          <a:blip r:embed="rId2">
            <a:lum bright="7000"/>
          </a:blip>
          <a:srcRect/>
          <a:stretch>
            <a:fillRect/>
          </a:stretch>
        </p:blipFill>
        <p:spPr bwMode="auto">
          <a:xfrm>
            <a:off x="9525000" y="2743200"/>
            <a:ext cx="8382000" cy="3429000"/>
          </a:xfrm>
          <a:prstGeom prst="rect">
            <a:avLst/>
          </a:prstGeom>
          <a:noFill/>
        </p:spPr>
      </p:pic>
      <p:sp>
        <p:nvSpPr>
          <p:cNvPr id="15" name="Rectangle 14"/>
          <p:cNvSpPr>
            <a:spLocks noChangeArrowheads="1"/>
          </p:cNvSpPr>
          <p:nvPr/>
        </p:nvSpPr>
        <p:spPr bwMode="white">
          <a:xfrm>
            <a:off x="0" y="670560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9" name="Rectangle 18"/>
          <p:cNvSpPr>
            <a:spLocks noChangeArrowheads="1"/>
          </p:cNvSpPr>
          <p:nvPr/>
        </p:nvSpPr>
        <p:spPr bwMode="white">
          <a:xfrm>
            <a:off x="26974800" y="3048"/>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8" name="Rectangle 17"/>
          <p:cNvSpPr>
            <a:spLocks noChangeArrowheads="1"/>
          </p:cNvSpPr>
          <p:nvPr/>
        </p:nvSpPr>
        <p:spPr bwMode="white">
          <a:xfrm>
            <a:off x="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6" name="Rectangle 15"/>
          <p:cNvSpPr>
            <a:spLocks noChangeArrowheads="1"/>
          </p:cNvSpPr>
          <p:nvPr/>
        </p:nvSpPr>
        <p:spPr bwMode="white">
          <a:xfrm>
            <a:off x="0" y="0"/>
            <a:ext cx="2743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2" name="Rectangle 11"/>
          <p:cNvSpPr>
            <a:spLocks noChangeArrowheads="1"/>
          </p:cNvSpPr>
          <p:nvPr/>
        </p:nvSpPr>
        <p:spPr bwMode="auto">
          <a:xfrm>
            <a:off x="475488" y="6248400"/>
            <a:ext cx="2649931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7" name="Straight Connector 6"/>
          <p:cNvSpPr>
            <a:spLocks noChangeShapeType="1"/>
          </p:cNvSpPr>
          <p:nvPr/>
        </p:nvSpPr>
        <p:spPr bwMode="auto">
          <a:xfrm>
            <a:off x="466344" y="2420112"/>
            <a:ext cx="2649931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38" tIns="45719" rIns="91438" bIns="45719" anchor="ctr" compatLnSpc="1"/>
          <a:lstStyle/>
          <a:p>
            <a:endParaRPr kumimoji="0" lang="en-US"/>
          </a:p>
        </p:txBody>
      </p:sp>
      <p:sp>
        <p:nvSpPr>
          <p:cNvPr id="10" name="Rectangle 9"/>
          <p:cNvSpPr>
            <a:spLocks noChangeArrowheads="1"/>
          </p:cNvSpPr>
          <p:nvPr/>
        </p:nvSpPr>
        <p:spPr bwMode="auto">
          <a:xfrm>
            <a:off x="457200" y="152400"/>
            <a:ext cx="26499312" cy="64008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38" tIns="45719" rIns="91438" bIns="45719" anchor="ctr" compatLnSpc="1"/>
          <a:lstStyle/>
          <a:p>
            <a:endParaRPr kumimoji="0" lang="en-US" dirty="0"/>
          </a:p>
        </p:txBody>
      </p:sp>
      <p:sp>
        <p:nvSpPr>
          <p:cNvPr id="13" name="Oval 12"/>
          <p:cNvSpPr/>
          <p:nvPr/>
        </p:nvSpPr>
        <p:spPr>
          <a:xfrm>
            <a:off x="12801600" y="2115312"/>
            <a:ext cx="1828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14" name="Oval 13"/>
          <p:cNvSpPr/>
          <p:nvPr/>
        </p:nvSpPr>
        <p:spPr>
          <a:xfrm>
            <a:off x="13085064" y="2209800"/>
            <a:ext cx="126187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29" name="Slide Number Placeholder 28"/>
          <p:cNvSpPr>
            <a:spLocks noGrp="1"/>
          </p:cNvSpPr>
          <p:nvPr>
            <p:ph type="sldNum" sz="quarter" idx="12"/>
          </p:nvPr>
        </p:nvSpPr>
        <p:spPr>
          <a:xfrm>
            <a:off x="13030200" y="2199456"/>
            <a:ext cx="1371600" cy="441325"/>
          </a:xfrm>
        </p:spPr>
        <p:txBody>
          <a:bodyPr/>
          <a:lstStyle>
            <a:lvl1pPr>
              <a:defRPr>
                <a:solidFill>
                  <a:schemeClr val="accent3">
                    <a:shade val="75000"/>
                  </a:schemeClr>
                </a:solidFill>
              </a:defRPr>
            </a:lvl1pPr>
          </a:lstStyle>
          <a:p>
            <a:pPr algn="r" rtl="0">
              <a:defRPr/>
            </a:pPr>
            <a:fld id="{1D1FCAE9-85E8-4A56-A570-14F8AE495BC4}" type="slidenum">
              <a:rPr lang="en-US" sz="1200" kern="1200" smtClean="0">
                <a:solidFill>
                  <a:prstClr val="white">
                    <a:tint val="75000"/>
                  </a:prstClr>
                </a:solidFill>
                <a:latin typeface="Calibri"/>
                <a:ea typeface="+mn-ea"/>
                <a:cs typeface="+mn-cs"/>
              </a:rPr>
              <a:pPr algn="r" rtl="0">
                <a:defRPr/>
              </a:pPr>
              <a:t>‹#›</a:t>
            </a:fld>
            <a:endParaRPr lang="en-US" sz="1200" kern="1200" dirty="0">
              <a:solidFill>
                <a:prstClr val="white">
                  <a:tint val="75000"/>
                </a:prstClr>
              </a:solidFill>
              <a:latin typeface="Calibri"/>
              <a:ea typeface="+mn-ea"/>
              <a:cs typeface="+mn-cs"/>
            </a:endParaRPr>
          </a:p>
        </p:txBody>
      </p:sp>
      <p:sp>
        <p:nvSpPr>
          <p:cNvPr id="20" name="Subtitle 14"/>
          <p:cNvSpPr>
            <a:spLocks noGrp="1"/>
          </p:cNvSpPr>
          <p:nvPr userDrawn="1">
            <p:ph type="subTitle" idx="1"/>
          </p:nvPr>
        </p:nvSpPr>
        <p:spPr>
          <a:xfrm>
            <a:off x="13563600" y="2895600"/>
            <a:ext cx="3581400" cy="1219200"/>
          </a:xfrm>
        </p:spPr>
        <p:txBody>
          <a:bodyPr>
            <a:normAutofit/>
          </a:bodyPr>
          <a:lstStyle>
            <a:lvl1pPr algn="ctr">
              <a:buNone/>
              <a:defRPr sz="1600" b="1">
                <a:solidFill>
                  <a:schemeClr val="tx2"/>
                </a:solidFill>
              </a:defRPr>
            </a:lvl1pPr>
          </a:lstStyle>
          <a:p>
            <a:r>
              <a:rPr lang="en-US" dirty="0" smtClean="0"/>
              <a:t>Energy Efficient System Design:</a:t>
            </a:r>
          </a:p>
          <a:p>
            <a:r>
              <a:rPr lang="en-US" dirty="0" smtClean="0"/>
              <a:t>Geothermal System Coupled with Chilled Beams and DOAS</a:t>
            </a:r>
          </a:p>
        </p:txBody>
      </p:sp>
      <p:sp>
        <p:nvSpPr>
          <p:cNvPr id="21" name="Title 13"/>
          <p:cNvSpPr>
            <a:spLocks noGrp="1"/>
          </p:cNvSpPr>
          <p:nvPr userDrawn="1">
            <p:ph type="ctrTitle"/>
          </p:nvPr>
        </p:nvSpPr>
        <p:spPr>
          <a:xfrm>
            <a:off x="9829800" y="381000"/>
            <a:ext cx="7772400" cy="1752600"/>
          </a:xfrm>
        </p:spPr>
        <p:txBody>
          <a:bodyPr/>
          <a:lstStyle/>
          <a:p>
            <a:r>
              <a:rPr lang="en-US" dirty="0" smtClean="0">
                <a:solidFill>
                  <a:srgbClr val="00B050"/>
                </a:solidFill>
              </a:rPr>
              <a:t>Montgomery College New Science Center</a:t>
            </a:r>
            <a:endParaRPr lang="en-US" dirty="0">
              <a:solidFill>
                <a:srgbClr val="00B050"/>
              </a:solidFill>
            </a:endParaRPr>
          </a:p>
        </p:txBody>
      </p:sp>
      <p:sp>
        <p:nvSpPr>
          <p:cNvPr id="22" name="Footer Placeholder 16"/>
          <p:cNvSpPr>
            <a:spLocks noGrp="1"/>
          </p:cNvSpPr>
          <p:nvPr userDrawn="1">
            <p:ph type="ftr" sz="quarter" idx="11"/>
          </p:nvPr>
        </p:nvSpPr>
        <p:spPr>
          <a:xfrm>
            <a:off x="9525000" y="6272779"/>
            <a:ext cx="2057400" cy="365760"/>
          </a:xfrm>
        </p:spPr>
        <p:txBody>
          <a:bodyPr/>
          <a:lstStyle/>
          <a:p>
            <a:pPr algn="ctr" rtl="0">
              <a:defRPr/>
            </a:pPr>
            <a:r>
              <a:rPr lang="en-US"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dirty="0"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23" name="Footer Placeholder 16"/>
          <p:cNvSpPr txBox="1">
            <a:spLocks/>
          </p:cNvSpPr>
          <p:nvPr userDrawn="1"/>
        </p:nvSpPr>
        <p:spPr>
          <a:xfrm>
            <a:off x="12382500" y="6272779"/>
            <a:ext cx="2628900" cy="365760"/>
          </a:xfrm>
          <a:prstGeom prst="rect">
            <a:avLst/>
          </a:prstGeom>
        </p:spPr>
        <p:txBody>
          <a:bodyPr vert="horz" lIns="91438" tIns="45719" rIns="91438" bIns="45719"/>
          <a:lstStyle/>
          <a:p>
            <a:pPr algn="ctr">
              <a:defRPr/>
            </a:pPr>
            <a:r>
              <a:rPr lang="en-US" sz="1200"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THE PENNSYLVANIA STATE UNIVERSITY</a:t>
            </a:r>
            <a:r>
              <a:rPr lang="en-US" sz="1200" dirty="0" smtClean="0">
                <a:solidFill>
                  <a:prstClr val="white">
                    <a:tint val="75000"/>
                  </a:prstClr>
                </a:solidFill>
                <a:effectLst>
                  <a:reflection blurRad="6350" stA="60000" endA="900" endPos="58000" dir="5400000" sy="-100000" algn="bl" rotWithShape="0"/>
                </a:effectLst>
                <a:latin typeface="Calibri"/>
              </a:rPr>
              <a:t>	</a:t>
            </a:r>
            <a:endParaRPr lang="en-US" sz="1200" dirty="0">
              <a:solidFill>
                <a:prstClr val="white">
                  <a:tint val="75000"/>
                </a:prstClr>
              </a:solidFill>
              <a:effectLst>
                <a:reflection blurRad="6350" stA="60000" endA="900" endPos="58000" dir="5400000" sy="-100000" algn="bl" rotWithShape="0"/>
              </a:effectLst>
              <a:latin typeface="Calibri"/>
            </a:endParaRPr>
          </a:p>
        </p:txBody>
      </p:sp>
      <p:sp>
        <p:nvSpPr>
          <p:cNvPr id="24" name="Footer Placeholder 16"/>
          <p:cNvSpPr txBox="1">
            <a:spLocks/>
          </p:cNvSpPr>
          <p:nvPr userDrawn="1"/>
        </p:nvSpPr>
        <p:spPr>
          <a:xfrm>
            <a:off x="16535400" y="6272779"/>
            <a:ext cx="1447800" cy="365760"/>
          </a:xfrm>
          <a:prstGeom prst="rect">
            <a:avLst/>
          </a:prstGeom>
        </p:spPr>
        <p:txBody>
          <a:bodyPr vert="horz" lIns="91438" tIns="45719" rIns="91438" bIns="45719"/>
          <a:lstStyle/>
          <a:p>
            <a:pPr algn="ctr">
              <a:defRPr/>
            </a:pPr>
            <a:r>
              <a:rPr lang="en-US" sz="1200"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APRIL 15</a:t>
            </a:r>
            <a:r>
              <a:rPr lang="en-US" sz="1200" baseline="30000"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TH</a:t>
            </a:r>
            <a:r>
              <a:rPr lang="en-US" sz="1200"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 2009</a:t>
            </a:r>
            <a:r>
              <a:rPr lang="en-US" sz="1200" dirty="0" smtClean="0">
                <a:solidFill>
                  <a:prstClr val="white">
                    <a:tint val="75000"/>
                  </a:prstClr>
                </a:solidFill>
                <a:effectLst>
                  <a:reflection blurRad="6350" stA="60000" endA="900" endPos="58000" dir="5400000" sy="-100000" algn="bl" rotWithShape="0"/>
                </a:effectLst>
                <a:latin typeface="Calibri"/>
              </a:rPr>
              <a:t>	</a:t>
            </a:r>
            <a:endParaRPr lang="en-US" sz="1200" dirty="0">
              <a:solidFill>
                <a:prstClr val="white">
                  <a:tint val="75000"/>
                </a:prstClr>
              </a:solidFill>
              <a:effectLst>
                <a:reflection blurRad="6350" stA="60000" endA="900" endPos="58000" dir="5400000" sy="-100000" algn="bl" rotWithShape="0"/>
              </a:effectLst>
              <a:latin typeface="Calibri"/>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457200" y="152400"/>
            <a:ext cx="2649931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5" name="Rectangle 14"/>
          <p:cNvSpPr>
            <a:spLocks noChangeArrowheads="1"/>
          </p:cNvSpPr>
          <p:nvPr/>
        </p:nvSpPr>
        <p:spPr bwMode="white">
          <a:xfrm>
            <a:off x="0" y="670560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8" name="Rectangle 17"/>
          <p:cNvSpPr>
            <a:spLocks noChangeArrowheads="1"/>
          </p:cNvSpPr>
          <p:nvPr/>
        </p:nvSpPr>
        <p:spPr bwMode="white">
          <a:xfrm>
            <a:off x="1775460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6" name="Rectangle 15"/>
          <p:cNvSpPr>
            <a:spLocks noChangeArrowheads="1"/>
          </p:cNvSpPr>
          <p:nvPr/>
        </p:nvSpPr>
        <p:spPr bwMode="white">
          <a:xfrm>
            <a:off x="0" y="0"/>
            <a:ext cx="2743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7" name="Rectangle 16"/>
          <p:cNvSpPr>
            <a:spLocks noChangeArrowheads="1"/>
          </p:cNvSpPr>
          <p:nvPr/>
        </p:nvSpPr>
        <p:spPr bwMode="white">
          <a:xfrm>
            <a:off x="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3" name="Rectangle 12"/>
          <p:cNvSpPr/>
          <p:nvPr/>
        </p:nvSpPr>
        <p:spPr>
          <a:xfrm>
            <a:off x="457200" y="609600"/>
            <a:ext cx="678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2" name="Title 1"/>
          <p:cNvSpPr>
            <a:spLocks noGrp="1"/>
          </p:cNvSpPr>
          <p:nvPr>
            <p:ph type="title"/>
          </p:nvPr>
        </p:nvSpPr>
        <p:spPr>
          <a:xfrm>
            <a:off x="1143000" y="914400"/>
            <a:ext cx="7086600" cy="990600"/>
          </a:xfrm>
        </p:spPr>
        <p:txBody>
          <a:bodyPr anchor="b">
            <a:noAutofit/>
          </a:bodyPr>
          <a:lstStyle>
            <a:lvl1pPr algn="l">
              <a:buNone/>
              <a:defRPr sz="2200" b="1">
                <a:solidFill>
                  <a:srgbClr val="FFFFFF"/>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1143000" y="1981205"/>
            <a:ext cx="7086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457200" y="152400"/>
            <a:ext cx="17297400" cy="64008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38" tIns="45719" rIns="91438" bIns="45719" anchor="ctr" compatLnSpc="1"/>
          <a:lstStyle/>
          <a:p>
            <a:endParaRPr kumimoji="0" lang="en-US" dirty="0"/>
          </a:p>
        </p:txBody>
      </p:sp>
      <p:sp>
        <p:nvSpPr>
          <p:cNvPr id="9" name="Straight Connector 8"/>
          <p:cNvSpPr>
            <a:spLocks noChangeShapeType="1"/>
          </p:cNvSpPr>
          <p:nvPr/>
        </p:nvSpPr>
        <p:spPr bwMode="auto">
          <a:xfrm>
            <a:off x="457200" y="533399"/>
            <a:ext cx="17297400" cy="45719"/>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38" tIns="45719" rIns="91438" bIns="45719" anchor="ctr" compatLnSpc="1"/>
          <a:lstStyle/>
          <a:p>
            <a:endParaRPr kumimoji="0" lang="en-US"/>
          </a:p>
        </p:txBody>
      </p:sp>
      <p:sp>
        <p:nvSpPr>
          <p:cNvPr id="20" name="Content Placeholder 19"/>
          <p:cNvSpPr>
            <a:spLocks noGrp="1"/>
          </p:cNvSpPr>
          <p:nvPr>
            <p:ph sz="quarter" idx="1"/>
          </p:nvPr>
        </p:nvSpPr>
        <p:spPr>
          <a:xfrm>
            <a:off x="9372600" y="685800"/>
            <a:ext cx="8153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3886200" y="228600"/>
            <a:ext cx="1828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11" name="Oval 10"/>
          <p:cNvSpPr/>
          <p:nvPr/>
        </p:nvSpPr>
        <p:spPr>
          <a:xfrm>
            <a:off x="4169664" y="323088"/>
            <a:ext cx="126187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21" name="Rectangle 20"/>
          <p:cNvSpPr>
            <a:spLocks noChangeArrowheads="1"/>
          </p:cNvSpPr>
          <p:nvPr userDrawn="1"/>
        </p:nvSpPr>
        <p:spPr bwMode="auto">
          <a:xfrm>
            <a:off x="448056" y="6248400"/>
            <a:ext cx="17306544" cy="297155"/>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25" name="Slide Number Placeholder 24"/>
          <p:cNvSpPr>
            <a:spLocks noGrp="1"/>
          </p:cNvSpPr>
          <p:nvPr>
            <p:ph type="sldNum" sz="quarter" idx="11"/>
          </p:nvPr>
        </p:nvSpPr>
        <p:spPr/>
        <p:txBody>
          <a:bodyPr/>
          <a:lstStyle/>
          <a:p>
            <a:pPr rtl="0">
              <a:defRPr/>
            </a:pPr>
            <a:fld id="{421B153E-EE39-452A-ACF6-22ABA34BC09A}" type="slidenum">
              <a:rPr lang="en-US" kern="1200" smtClean="0">
                <a:solidFill>
                  <a:prstClr val="white">
                    <a:tint val="75000"/>
                  </a:prstClr>
                </a:solidFill>
                <a:latin typeface="Calibri"/>
                <a:ea typeface="+mn-ea"/>
                <a:cs typeface="+mn-cs"/>
              </a:rPr>
              <a:pPr rtl="0">
                <a:defRPr/>
              </a:pPr>
              <a:t>‹#›</a:t>
            </a:fld>
            <a:endParaRPr lang="en-US" kern="1200">
              <a:solidFill>
                <a:prstClr val="white">
                  <a:tint val="75000"/>
                </a:prstClr>
              </a:solidFill>
              <a:latin typeface="Calibri"/>
              <a:ea typeface="+mn-ea"/>
              <a:cs typeface="+mn-cs"/>
            </a:endParaRPr>
          </a:p>
        </p:txBody>
      </p:sp>
      <p:sp>
        <p:nvSpPr>
          <p:cNvPr id="23" name="Footer Placeholder 16"/>
          <p:cNvSpPr txBox="1">
            <a:spLocks/>
          </p:cNvSpPr>
          <p:nvPr userDrawn="1"/>
        </p:nvSpPr>
        <p:spPr>
          <a:xfrm>
            <a:off x="12039600" y="6263640"/>
            <a:ext cx="2628900" cy="365760"/>
          </a:xfrm>
          <a:prstGeom prst="rect">
            <a:avLst/>
          </a:prstGeom>
        </p:spPr>
        <p:txBody>
          <a:bodyPr vert="horz" lIns="91438" tIns="45719" rIns="91438" bIns="45719"/>
          <a:lstStyle/>
          <a:p>
            <a:pPr algn="ctr">
              <a:defRPr/>
            </a:pPr>
            <a:r>
              <a:rPr lang="en-US" sz="1200"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THE PENNSYLVANIA STATE UNIVERSITY</a:t>
            </a:r>
            <a:r>
              <a:rPr lang="en-US" sz="1200" dirty="0" smtClean="0">
                <a:solidFill>
                  <a:prstClr val="white">
                    <a:tint val="75000"/>
                  </a:prstClr>
                </a:solidFill>
                <a:effectLst>
                  <a:reflection blurRad="6350" stA="60000" endA="900" endPos="58000" dir="5400000" sy="-100000" algn="bl" rotWithShape="0"/>
                </a:effectLst>
                <a:latin typeface="Calibri"/>
              </a:rPr>
              <a:t>	</a:t>
            </a:r>
            <a:endParaRPr lang="en-US" sz="1200" dirty="0">
              <a:solidFill>
                <a:prstClr val="white">
                  <a:tint val="75000"/>
                </a:prstClr>
              </a:solidFill>
              <a:effectLst>
                <a:reflection blurRad="6350" stA="60000" endA="900" endPos="58000" dir="5400000" sy="-100000" algn="bl" rotWithShape="0"/>
              </a:effectLst>
              <a:latin typeface="Calibri"/>
            </a:endParaRPr>
          </a:p>
        </p:txBody>
      </p:sp>
      <p:sp>
        <p:nvSpPr>
          <p:cNvPr id="27" name="Footer Placeholder 16"/>
          <p:cNvSpPr txBox="1">
            <a:spLocks/>
          </p:cNvSpPr>
          <p:nvPr userDrawn="1"/>
        </p:nvSpPr>
        <p:spPr>
          <a:xfrm>
            <a:off x="16459200" y="6263640"/>
            <a:ext cx="1447800" cy="365760"/>
          </a:xfrm>
          <a:prstGeom prst="rect">
            <a:avLst/>
          </a:prstGeom>
        </p:spPr>
        <p:txBody>
          <a:bodyPr vert="horz" lIns="91438" tIns="45719" rIns="91438" bIns="45719"/>
          <a:lstStyle/>
          <a:p>
            <a:pPr algn="ctr">
              <a:defRPr/>
            </a:pPr>
            <a:r>
              <a:rPr lang="en-US" sz="1200"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APRIL 15</a:t>
            </a:r>
            <a:r>
              <a:rPr lang="en-US" sz="1200" baseline="30000"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TH</a:t>
            </a:r>
            <a:r>
              <a:rPr lang="en-US" sz="1200"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 2009</a:t>
            </a:r>
            <a:r>
              <a:rPr lang="en-US" sz="1200" dirty="0" smtClean="0">
                <a:solidFill>
                  <a:prstClr val="white">
                    <a:tint val="75000"/>
                  </a:prstClr>
                </a:solidFill>
                <a:effectLst>
                  <a:reflection blurRad="6350" stA="60000" endA="900" endPos="58000" dir="5400000" sy="-100000" algn="bl" rotWithShape="0"/>
                </a:effectLst>
                <a:latin typeface="Calibri"/>
              </a:rPr>
              <a:t>	</a:t>
            </a:r>
            <a:endParaRPr lang="en-US" sz="1200" dirty="0">
              <a:solidFill>
                <a:prstClr val="white">
                  <a:tint val="75000"/>
                </a:prstClr>
              </a:solidFill>
              <a:effectLst>
                <a:reflection blurRad="6350" stA="60000" endA="900" endPos="58000" dir="5400000" sy="-100000" algn="bl" rotWithShape="0"/>
              </a:effectLst>
              <a:latin typeface="Calibri"/>
            </a:endParaRPr>
          </a:p>
        </p:txBody>
      </p:sp>
      <p:sp>
        <p:nvSpPr>
          <p:cNvPr id="28" name="Rectangle 27"/>
          <p:cNvSpPr/>
          <p:nvPr userDrawn="1"/>
        </p:nvSpPr>
        <p:spPr>
          <a:xfrm>
            <a:off x="18211800" y="-76200"/>
            <a:ext cx="9448800" cy="7239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Footer Placeholder 16"/>
          <p:cNvSpPr>
            <a:spLocks noGrp="1"/>
          </p:cNvSpPr>
          <p:nvPr userDrawn="1">
            <p:ph type="ftr" sz="quarter" idx="12"/>
          </p:nvPr>
        </p:nvSpPr>
        <p:spPr>
          <a:xfrm>
            <a:off x="9448800" y="6263640"/>
            <a:ext cx="2057400" cy="365760"/>
          </a:xfrm>
        </p:spPr>
        <p:txBody>
          <a:bodyPr/>
          <a:lstStyle/>
          <a:p>
            <a:pPr algn="ctr" rtl="0">
              <a:defRPr/>
            </a:pPr>
            <a:r>
              <a:rPr lang="en-US"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dirty="0"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cxnSp>
        <p:nvCxnSpPr>
          <p:cNvPr id="29" name="Straight Connector 28"/>
          <p:cNvCxnSpPr/>
          <p:nvPr userDrawn="1"/>
        </p:nvCxnSpPr>
        <p:spPr>
          <a:xfrm rot="5400000">
            <a:off x="5715794" y="3429000"/>
            <a:ext cx="6858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457200" y="533400"/>
            <a:ext cx="2649931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38" tIns="45719" rIns="91438" bIns="45719" anchor="ctr" compatLnSpc="1"/>
          <a:lstStyle/>
          <a:p>
            <a:endParaRPr kumimoji="0" lang="en-US"/>
          </a:p>
        </p:txBody>
      </p:sp>
      <p:sp>
        <p:nvSpPr>
          <p:cNvPr id="19" name="Rectangle 18"/>
          <p:cNvSpPr>
            <a:spLocks noChangeArrowheads="1"/>
          </p:cNvSpPr>
          <p:nvPr/>
        </p:nvSpPr>
        <p:spPr bwMode="white">
          <a:xfrm>
            <a:off x="0" y="670560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6" name="Rectangle 15"/>
          <p:cNvSpPr>
            <a:spLocks noChangeArrowheads="1"/>
          </p:cNvSpPr>
          <p:nvPr/>
        </p:nvSpPr>
        <p:spPr bwMode="white">
          <a:xfrm>
            <a:off x="2697480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7" name="Rectangle 16"/>
          <p:cNvSpPr>
            <a:spLocks noChangeArrowheads="1"/>
          </p:cNvSpPr>
          <p:nvPr/>
        </p:nvSpPr>
        <p:spPr bwMode="white">
          <a:xfrm>
            <a:off x="0" y="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8" name="Rectangle 17"/>
          <p:cNvSpPr>
            <a:spLocks noChangeArrowheads="1"/>
          </p:cNvSpPr>
          <p:nvPr/>
        </p:nvSpPr>
        <p:spPr bwMode="white">
          <a:xfrm>
            <a:off x="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dirty="0"/>
          </a:p>
        </p:txBody>
      </p:sp>
      <p:sp>
        <p:nvSpPr>
          <p:cNvPr id="20" name="Rectangle 19"/>
          <p:cNvSpPr>
            <a:spLocks noChangeArrowheads="1"/>
          </p:cNvSpPr>
          <p:nvPr/>
        </p:nvSpPr>
        <p:spPr bwMode="auto">
          <a:xfrm>
            <a:off x="457200" y="152400"/>
            <a:ext cx="2649931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8" name="Rectangle 7"/>
          <p:cNvSpPr/>
          <p:nvPr/>
        </p:nvSpPr>
        <p:spPr>
          <a:xfrm>
            <a:off x="457200" y="609600"/>
            <a:ext cx="678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dirty="0"/>
          </a:p>
        </p:txBody>
      </p:sp>
      <p:sp>
        <p:nvSpPr>
          <p:cNvPr id="15" name="Rectangle 14"/>
          <p:cNvSpPr>
            <a:spLocks noChangeArrowheads="1"/>
          </p:cNvSpPr>
          <p:nvPr/>
        </p:nvSpPr>
        <p:spPr bwMode="auto">
          <a:xfrm>
            <a:off x="457200" y="155448"/>
            <a:ext cx="26499312" cy="639775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38" tIns="45719" rIns="91438" bIns="45719" anchor="ctr" compatLnSpc="1"/>
          <a:lstStyle/>
          <a:p>
            <a:endParaRPr kumimoji="0" lang="en-US" dirty="0"/>
          </a:p>
        </p:txBody>
      </p:sp>
      <p:sp>
        <p:nvSpPr>
          <p:cNvPr id="12" name="Oval 11"/>
          <p:cNvSpPr/>
          <p:nvPr/>
        </p:nvSpPr>
        <p:spPr>
          <a:xfrm>
            <a:off x="3886200" y="228600"/>
            <a:ext cx="1828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13" name="Oval 12"/>
          <p:cNvSpPr/>
          <p:nvPr/>
        </p:nvSpPr>
        <p:spPr>
          <a:xfrm>
            <a:off x="4169664" y="323088"/>
            <a:ext cx="126187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7" name="Slide Number Placeholder 6"/>
          <p:cNvSpPr>
            <a:spLocks noGrp="1"/>
          </p:cNvSpPr>
          <p:nvPr>
            <p:ph type="sldNum" sz="quarter" idx="12"/>
          </p:nvPr>
        </p:nvSpPr>
        <p:spPr>
          <a:xfrm>
            <a:off x="4114800" y="312744"/>
            <a:ext cx="1371600" cy="441325"/>
          </a:xfrm>
        </p:spPr>
        <p:txBody>
          <a:bodyPr/>
          <a:lstStyle/>
          <a:p>
            <a:pPr algn="r" rtl="0">
              <a:defRPr/>
            </a:pPr>
            <a:fld id="{3A8E377C-2073-416F-8D56-9C1EFFBB1D46}" type="slidenum">
              <a:rPr lang="en-US" sz="1200" kern="1200" smtClean="0">
                <a:solidFill>
                  <a:prstClr val="white">
                    <a:tint val="75000"/>
                  </a:prstClr>
                </a:solidFill>
                <a:latin typeface="Calibri"/>
                <a:ea typeface="+mn-ea"/>
                <a:cs typeface="+mn-cs"/>
              </a:rPr>
              <a:pPr algn="r" rtl="0">
                <a:defRPr/>
              </a:pPr>
              <a:t>‹#›</a:t>
            </a:fld>
            <a:endParaRPr lang="en-US" sz="1200" kern="1200" dirty="0">
              <a:solidFill>
                <a:prstClr val="white">
                  <a:tint val="75000"/>
                </a:prstClr>
              </a:solidFill>
              <a:latin typeface="Calibri"/>
              <a:ea typeface="+mn-ea"/>
              <a:cs typeface="+mn-cs"/>
            </a:endParaRPr>
          </a:p>
        </p:txBody>
      </p:sp>
      <p:sp>
        <p:nvSpPr>
          <p:cNvPr id="2" name="Title 1"/>
          <p:cNvSpPr>
            <a:spLocks noGrp="1"/>
          </p:cNvSpPr>
          <p:nvPr>
            <p:ph type="title"/>
          </p:nvPr>
        </p:nvSpPr>
        <p:spPr>
          <a:xfrm>
            <a:off x="9601199" y="5029200"/>
            <a:ext cx="17002125" cy="1219200"/>
          </a:xfrm>
        </p:spPr>
        <p:txBody>
          <a:bodyPr anchor="t">
            <a:noAutofit/>
          </a:bodyPr>
          <a:lstStyle>
            <a:lvl1pPr algn="l">
              <a:buNone/>
              <a:defRPr sz="2400" b="1">
                <a:solidFill>
                  <a:schemeClr val="tx2"/>
                </a:solidFill>
              </a:defRPr>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9601199" y="609600"/>
            <a:ext cx="17002125" cy="4267200"/>
          </a:xfrm>
        </p:spPr>
        <p:txBody>
          <a:bodyPr/>
          <a:lstStyle>
            <a:lvl1pPr marL="0" indent="0">
              <a:buNone/>
              <a:defRPr sz="3200"/>
            </a:lvl1pPr>
          </a:lstStyle>
          <a:p>
            <a:r>
              <a:rPr kumimoji="0" lang="en-US" smtClean="0"/>
              <a:t>Click icon to add picture</a:t>
            </a:r>
            <a:endParaRPr kumimoji="0" lang="en-US" dirty="0"/>
          </a:p>
        </p:txBody>
      </p:sp>
      <p:sp>
        <p:nvSpPr>
          <p:cNvPr id="22" name="Rectangle 21"/>
          <p:cNvSpPr>
            <a:spLocks noChangeArrowheads="1"/>
          </p:cNvSpPr>
          <p:nvPr userDrawn="1"/>
        </p:nvSpPr>
        <p:spPr bwMode="auto">
          <a:xfrm>
            <a:off x="448056" y="6248400"/>
            <a:ext cx="2649931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23" name="Footer Placeholder 16"/>
          <p:cNvSpPr>
            <a:spLocks noGrp="1"/>
          </p:cNvSpPr>
          <p:nvPr userDrawn="1">
            <p:ph type="ftr" sz="quarter" idx="13"/>
          </p:nvPr>
        </p:nvSpPr>
        <p:spPr>
          <a:xfrm>
            <a:off x="9601200" y="6276048"/>
            <a:ext cx="2057400" cy="365760"/>
          </a:xfrm>
        </p:spPr>
        <p:txBody>
          <a:bodyPr/>
          <a:lstStyle/>
          <a:p>
            <a:pPr algn="ctr" rtl="0">
              <a:defRPr/>
            </a:pPr>
            <a:r>
              <a:rPr lang="en-US"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dirty="0"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24" name="Footer Placeholder 16"/>
          <p:cNvSpPr txBox="1">
            <a:spLocks/>
          </p:cNvSpPr>
          <p:nvPr userDrawn="1"/>
        </p:nvSpPr>
        <p:spPr>
          <a:xfrm>
            <a:off x="12649200" y="6276048"/>
            <a:ext cx="2628900" cy="365760"/>
          </a:xfrm>
          <a:prstGeom prst="rect">
            <a:avLst/>
          </a:prstGeom>
        </p:spPr>
        <p:txBody>
          <a:bodyPr vert="horz" lIns="91438" tIns="45719" rIns="91438" bIns="45719"/>
          <a:lstStyle/>
          <a:p>
            <a:pPr algn="ctr">
              <a:defRPr/>
            </a:pPr>
            <a:r>
              <a:rPr lang="en-US" sz="1200"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THE PENNSYLVANIA STATE UNIVERSITY</a:t>
            </a:r>
            <a:r>
              <a:rPr lang="en-US" sz="1200" dirty="0" smtClean="0">
                <a:solidFill>
                  <a:prstClr val="white">
                    <a:tint val="75000"/>
                  </a:prstClr>
                </a:solidFill>
                <a:effectLst>
                  <a:reflection blurRad="6350" stA="60000" endA="900" endPos="58000" dir="5400000" sy="-100000" algn="bl" rotWithShape="0"/>
                </a:effectLst>
                <a:latin typeface="Calibri"/>
              </a:rPr>
              <a:t>	</a:t>
            </a:r>
            <a:endParaRPr lang="en-US" sz="1200" dirty="0">
              <a:solidFill>
                <a:prstClr val="white">
                  <a:tint val="75000"/>
                </a:prstClr>
              </a:solidFill>
              <a:effectLst>
                <a:reflection blurRad="6350" stA="60000" endA="900" endPos="58000" dir="5400000" sy="-100000" algn="bl" rotWithShape="0"/>
              </a:effectLst>
              <a:latin typeface="Calibri"/>
            </a:endParaRPr>
          </a:p>
        </p:txBody>
      </p:sp>
      <p:sp>
        <p:nvSpPr>
          <p:cNvPr id="25" name="Footer Placeholder 16"/>
          <p:cNvSpPr txBox="1">
            <a:spLocks/>
          </p:cNvSpPr>
          <p:nvPr userDrawn="1"/>
        </p:nvSpPr>
        <p:spPr>
          <a:xfrm>
            <a:off x="16687800" y="6276048"/>
            <a:ext cx="1447800" cy="365760"/>
          </a:xfrm>
          <a:prstGeom prst="rect">
            <a:avLst/>
          </a:prstGeom>
        </p:spPr>
        <p:txBody>
          <a:bodyPr vert="horz" lIns="91438" tIns="45719" rIns="91438" bIns="45719"/>
          <a:lstStyle/>
          <a:p>
            <a:pPr algn="ctr">
              <a:defRPr/>
            </a:pPr>
            <a:r>
              <a:rPr lang="en-US" sz="1200"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APRIL 15</a:t>
            </a:r>
            <a:r>
              <a:rPr lang="en-US" sz="1200" baseline="30000"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TH</a:t>
            </a:r>
            <a:r>
              <a:rPr lang="en-US" sz="1200"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 2009</a:t>
            </a:r>
            <a:r>
              <a:rPr lang="en-US" sz="1200" dirty="0" smtClean="0">
                <a:solidFill>
                  <a:prstClr val="white">
                    <a:tint val="75000"/>
                  </a:prstClr>
                </a:solidFill>
                <a:effectLst>
                  <a:reflection blurRad="6350" stA="60000" endA="900" endPos="58000" dir="5400000" sy="-100000" algn="bl" rotWithShape="0"/>
                </a:effectLst>
                <a:latin typeface="Calibri"/>
              </a:rPr>
              <a:t>	</a:t>
            </a:r>
            <a:endParaRPr lang="en-US" sz="1200" dirty="0">
              <a:solidFill>
                <a:prstClr val="white">
                  <a:tint val="75000"/>
                </a:prstClr>
              </a:solidFill>
              <a:effectLst>
                <a:reflection blurRad="6350" stA="60000" endA="900" endPos="58000" dir="5400000" sy="-100000" algn="bl" rotWithShape="0"/>
              </a:effectLst>
              <a:latin typeface="Calibri"/>
            </a:endParaRPr>
          </a:p>
        </p:txBody>
      </p:sp>
      <p:sp>
        <p:nvSpPr>
          <p:cNvPr id="26" name="Title 1"/>
          <p:cNvSpPr txBox="1">
            <a:spLocks/>
          </p:cNvSpPr>
          <p:nvPr userDrawn="1"/>
        </p:nvSpPr>
        <p:spPr>
          <a:xfrm>
            <a:off x="1143000" y="914400"/>
            <a:ext cx="7086600" cy="990600"/>
          </a:xfrm>
          <a:prstGeom prst="rect">
            <a:avLst/>
          </a:prstGeom>
        </p:spPr>
        <p:txBody>
          <a:bodyPr vert="horz" lIns="91438" tIns="45719" rIns="91438" bIns="45719" anchor="b">
            <a:noAutofit/>
          </a:bodyPr>
          <a:lstStyle>
            <a:lvl1pPr algn="l">
              <a:buNone/>
              <a:defRPr sz="2200" b="1">
                <a:solidFill>
                  <a:srgbClr val="FFFFFF"/>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FFFFFF"/>
                </a:solidFill>
                <a:effectLst/>
                <a:uLnTx/>
                <a:uFillTx/>
                <a:latin typeface="+mj-lt"/>
                <a:ea typeface="+mj-ea"/>
                <a:cs typeface="+mj-cs"/>
              </a:rPr>
              <a:t>Presentation Material:</a:t>
            </a:r>
            <a:endParaRPr kumimoji="0" lang="en-US" sz="2200" b="1" i="0" u="none" strike="noStrike" kern="1200" cap="none" spc="0" normalizeH="0" baseline="0" noProof="0" dirty="0">
              <a:ln>
                <a:noFill/>
              </a:ln>
              <a:solidFill>
                <a:srgbClr val="FFFFFF"/>
              </a:solidFill>
              <a:effectLst/>
              <a:uLnTx/>
              <a:uFillTx/>
              <a:latin typeface="+mj-lt"/>
              <a:ea typeface="+mj-ea"/>
              <a:cs typeface="+mj-cs"/>
            </a:endParaRPr>
          </a:p>
        </p:txBody>
      </p:sp>
      <p:sp>
        <p:nvSpPr>
          <p:cNvPr id="27" name="Text Placeholder 2"/>
          <p:cNvSpPr>
            <a:spLocks noGrp="1"/>
          </p:cNvSpPr>
          <p:nvPr>
            <p:ph type="body" idx="2"/>
          </p:nvPr>
        </p:nvSpPr>
        <p:spPr>
          <a:xfrm>
            <a:off x="1143000" y="1981205"/>
            <a:ext cx="7086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cxnSp>
        <p:nvCxnSpPr>
          <p:cNvPr id="29" name="Straight Connector 28"/>
          <p:cNvCxnSpPr/>
          <p:nvPr userDrawn="1"/>
        </p:nvCxnSpPr>
        <p:spPr>
          <a:xfrm rot="5400000">
            <a:off x="5715794" y="3429000"/>
            <a:ext cx="685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rot="5400000">
            <a:off x="14858206" y="3428206"/>
            <a:ext cx="6858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2743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6" name="Rectangle 15"/>
          <p:cNvSpPr>
            <a:spLocks noChangeArrowheads="1"/>
          </p:cNvSpPr>
          <p:nvPr/>
        </p:nvSpPr>
        <p:spPr bwMode="white">
          <a:xfrm>
            <a:off x="0" y="1"/>
            <a:ext cx="2743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8" name="Rectangle 17"/>
          <p:cNvSpPr>
            <a:spLocks noChangeArrowheads="1"/>
          </p:cNvSpPr>
          <p:nvPr/>
        </p:nvSpPr>
        <p:spPr bwMode="white">
          <a:xfrm>
            <a:off x="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9" name="Rectangle 18"/>
          <p:cNvSpPr>
            <a:spLocks noChangeArrowheads="1"/>
          </p:cNvSpPr>
          <p:nvPr/>
        </p:nvSpPr>
        <p:spPr bwMode="white">
          <a:xfrm>
            <a:off x="26974800" y="0"/>
            <a:ext cx="457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9" name="Rectangle 8"/>
          <p:cNvSpPr>
            <a:spLocks noChangeArrowheads="1"/>
          </p:cNvSpPr>
          <p:nvPr/>
        </p:nvSpPr>
        <p:spPr bwMode="auto">
          <a:xfrm>
            <a:off x="448056" y="6388392"/>
            <a:ext cx="2649931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38" tIns="45719" rIns="91438" bIns="45719" anchor="ctr" compatLnSpc="1"/>
          <a:lstStyle/>
          <a:p>
            <a:endParaRPr kumimoji="0" lang="en-US"/>
          </a:p>
        </p:txBody>
      </p:sp>
      <p:sp>
        <p:nvSpPr>
          <p:cNvPr id="14" name="Date Placeholder 13"/>
          <p:cNvSpPr>
            <a:spLocks noGrp="1"/>
          </p:cNvSpPr>
          <p:nvPr>
            <p:ph type="dt" sz="half" idx="2"/>
          </p:nvPr>
        </p:nvSpPr>
        <p:spPr>
          <a:xfrm>
            <a:off x="17373600" y="6404984"/>
            <a:ext cx="9134856" cy="365760"/>
          </a:xfrm>
          <a:prstGeom prst="rect">
            <a:avLst/>
          </a:prstGeom>
        </p:spPr>
        <p:txBody>
          <a:bodyPr vert="horz" lIns="91438" tIns="45719" rIns="91438" bIns="45719"/>
          <a:lstStyle>
            <a:lvl1pPr algn="r" eaLnBrk="1" latinLnBrk="0" hangingPunct="1">
              <a:defRPr kumimoji="0" sz="1400">
                <a:solidFill>
                  <a:srgbClr val="FFFFFF"/>
                </a:solidFill>
              </a:defRPr>
            </a:lvl1pPr>
          </a:lstStyle>
          <a:p>
            <a:pPr rtl="0">
              <a:defRPr/>
            </a:pPr>
            <a:fld id="{6A8D5634-D584-44CB-9F84-A5460ED12E66}" type="datetime1">
              <a:rPr lang="en-US" kern="1200" smtClean="0">
                <a:solidFill>
                  <a:prstClr val="white">
                    <a:tint val="75000"/>
                  </a:prstClr>
                </a:solidFill>
                <a:latin typeface="Calibri"/>
                <a:ea typeface="+mn-ea"/>
                <a:cs typeface="+mn-cs"/>
              </a:rPr>
              <a:pPr rtl="0">
                <a:defRPr/>
              </a:pPr>
              <a:t>4/15/2009</a:t>
            </a:fld>
            <a:endParaRPr lang="en-US" kern="1200">
              <a:solidFill>
                <a:prstClr val="white">
                  <a:tint val="75000"/>
                </a:prstClr>
              </a:solidFill>
              <a:latin typeface="Calibri"/>
              <a:ea typeface="+mn-ea"/>
              <a:cs typeface="+mn-cs"/>
            </a:endParaRPr>
          </a:p>
        </p:txBody>
      </p:sp>
      <p:sp>
        <p:nvSpPr>
          <p:cNvPr id="3" name="Footer Placeholder 2"/>
          <p:cNvSpPr>
            <a:spLocks noGrp="1"/>
          </p:cNvSpPr>
          <p:nvPr>
            <p:ph type="ftr" sz="quarter" idx="3"/>
          </p:nvPr>
        </p:nvSpPr>
        <p:spPr>
          <a:xfrm>
            <a:off x="914400" y="6410848"/>
            <a:ext cx="10744200" cy="365760"/>
          </a:xfrm>
          <a:prstGeom prst="rect">
            <a:avLst/>
          </a:prstGeom>
        </p:spPr>
        <p:txBody>
          <a:bodyPr vert="horz" lIns="91438" tIns="45719" rIns="91438" bIns="45719"/>
          <a:lstStyle>
            <a:lvl1pPr algn="l" eaLnBrk="1" latinLnBrk="0" hangingPunct="1">
              <a:defRPr kumimoji="0" sz="1200">
                <a:solidFill>
                  <a:srgbClr val="FFFFFF"/>
                </a:solidFill>
              </a:defRPr>
            </a:lvl1pPr>
          </a:lstStyle>
          <a:p>
            <a:pPr rtl="0">
              <a:defRPr/>
            </a:pPr>
            <a:r>
              <a:rPr lang="en-US" kern="1200" smtClean="0">
                <a:solidFill>
                  <a:prstClr val="white">
                    <a:tint val="75000"/>
                  </a:prstClr>
                </a:solidFill>
                <a:latin typeface="Calibri"/>
                <a:ea typeface="+mn-ea"/>
                <a:cs typeface="+mn-cs"/>
              </a:rPr>
              <a:t>AMY LEVENTRY </a:t>
            </a:r>
            <a:endParaRPr lang="en-US" kern="1200">
              <a:solidFill>
                <a:prstClr val="white">
                  <a:tint val="75000"/>
                </a:prstClr>
              </a:solidFill>
              <a:latin typeface="Calibri"/>
              <a:ea typeface="+mn-ea"/>
              <a:cs typeface="+mn-cs"/>
            </a:endParaRPr>
          </a:p>
        </p:txBody>
      </p:sp>
      <p:sp>
        <p:nvSpPr>
          <p:cNvPr id="8" name="Rectangle 7"/>
          <p:cNvSpPr>
            <a:spLocks noChangeArrowheads="1"/>
          </p:cNvSpPr>
          <p:nvPr/>
        </p:nvSpPr>
        <p:spPr bwMode="auto">
          <a:xfrm>
            <a:off x="457200" y="155448"/>
            <a:ext cx="2649931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38" tIns="45719" rIns="91438" bIns="45719" anchor="ctr" compatLnSpc="1"/>
          <a:lstStyle/>
          <a:p>
            <a:endParaRPr kumimoji="0" lang="en-US" dirty="0"/>
          </a:p>
        </p:txBody>
      </p:sp>
      <p:sp>
        <p:nvSpPr>
          <p:cNvPr id="10" name="Straight Connector 9"/>
          <p:cNvSpPr>
            <a:spLocks noChangeShapeType="1"/>
          </p:cNvSpPr>
          <p:nvPr/>
        </p:nvSpPr>
        <p:spPr bwMode="auto">
          <a:xfrm>
            <a:off x="457200" y="1276743"/>
            <a:ext cx="2649931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38" tIns="45719" rIns="91438" bIns="45719" anchor="ctr" compatLnSpc="1"/>
          <a:lstStyle/>
          <a:p>
            <a:endParaRPr kumimoji="0" lang="en-US"/>
          </a:p>
        </p:txBody>
      </p:sp>
      <p:sp>
        <p:nvSpPr>
          <p:cNvPr id="12" name="Oval 11"/>
          <p:cNvSpPr/>
          <p:nvPr/>
        </p:nvSpPr>
        <p:spPr>
          <a:xfrm>
            <a:off x="12801600" y="956036"/>
            <a:ext cx="1828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15" name="Oval 14"/>
          <p:cNvSpPr/>
          <p:nvPr/>
        </p:nvSpPr>
        <p:spPr>
          <a:xfrm>
            <a:off x="13085064" y="1050524"/>
            <a:ext cx="126187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eaLnBrk="1" latinLnBrk="0" hangingPunct="1"/>
            <a:endParaRPr kumimoji="0" lang="en-US"/>
          </a:p>
        </p:txBody>
      </p:sp>
      <p:sp>
        <p:nvSpPr>
          <p:cNvPr id="23" name="Slide Number Placeholder 22"/>
          <p:cNvSpPr>
            <a:spLocks noGrp="1"/>
          </p:cNvSpPr>
          <p:nvPr>
            <p:ph type="sldNum" sz="quarter" idx="4"/>
          </p:nvPr>
        </p:nvSpPr>
        <p:spPr>
          <a:xfrm>
            <a:off x="13030200" y="1040177"/>
            <a:ext cx="1371600" cy="441325"/>
          </a:xfrm>
          <a:prstGeom prst="rect">
            <a:avLst/>
          </a:prstGeom>
        </p:spPr>
        <p:txBody>
          <a:bodyPr vert="horz" lIns="45719" tIns="45719" rIns="45719" bIns="45719" anchor="ctr">
            <a:normAutofit/>
          </a:bodyPr>
          <a:lstStyle>
            <a:lvl1pPr algn="ctr" eaLnBrk="1" latinLnBrk="0" hangingPunct="1">
              <a:defRPr kumimoji="0" sz="1600">
                <a:solidFill>
                  <a:schemeClr val="accent3">
                    <a:shade val="75000"/>
                  </a:schemeClr>
                </a:solidFill>
              </a:defRPr>
            </a:lvl1pPr>
          </a:lstStyle>
          <a:p>
            <a:pPr rtl="0">
              <a:defRPr/>
            </a:pPr>
            <a:fld id="{421B153E-EE39-452A-ACF6-22ABA34BC09A}" type="slidenum">
              <a:rPr lang="en-US" kern="1200" smtClean="0">
                <a:solidFill>
                  <a:prstClr val="white">
                    <a:tint val="75000"/>
                  </a:prstClr>
                </a:solidFill>
                <a:latin typeface="Calibri"/>
                <a:ea typeface="+mn-ea"/>
                <a:cs typeface="+mn-cs"/>
              </a:rPr>
              <a:pPr rtl="0">
                <a:defRPr/>
              </a:pPr>
              <a:t>‹#›</a:t>
            </a:fld>
            <a:endParaRPr lang="en-US" kern="1200">
              <a:solidFill>
                <a:prstClr val="white">
                  <a:tint val="75000"/>
                </a:prstClr>
              </a:solidFill>
              <a:latin typeface="Calibri"/>
              <a:ea typeface="+mn-ea"/>
              <a:cs typeface="+mn-cs"/>
            </a:endParaRPr>
          </a:p>
        </p:txBody>
      </p:sp>
      <p:sp>
        <p:nvSpPr>
          <p:cNvPr id="22" name="Title Placeholder 21"/>
          <p:cNvSpPr>
            <a:spLocks noGrp="1"/>
          </p:cNvSpPr>
          <p:nvPr>
            <p:ph type="title"/>
          </p:nvPr>
        </p:nvSpPr>
        <p:spPr>
          <a:xfrm>
            <a:off x="905256" y="228600"/>
            <a:ext cx="25603200" cy="758952"/>
          </a:xfrm>
          <a:prstGeom prst="rect">
            <a:avLst/>
          </a:prstGeom>
        </p:spPr>
        <p:txBody>
          <a:bodyPr vert="horz" lIns="91438" tIns="45719" rIns="91438" bIns="45719"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05256" y="1524000"/>
            <a:ext cx="25603200" cy="4599432"/>
          </a:xfrm>
          <a:prstGeom prst="rect">
            <a:avLst/>
          </a:prstGeom>
        </p:spPr>
        <p:txBody>
          <a:bodyPr vert="horz" lIns="91438" tIns="45719" rIns="91438" bIns="45719">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3" r:id="rId1"/>
    <p:sldLayoutId id="2147483760" r:id="rId2"/>
    <p:sldLayoutId id="2147483761" r:id="rId3"/>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15" indent="-274315"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29" indent="-274315"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43" indent="-228596"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58" indent="-228596"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573" indent="-228596"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887" indent="-182876"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02" indent="-182876"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078" indent="-182876"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393" indent="-182876"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91" algn="l" rtl="0" eaLnBrk="1" latinLnBrk="0" hangingPunct="1">
        <a:defRPr kumimoji="0" kern="1200">
          <a:solidFill>
            <a:schemeClr val="tx1"/>
          </a:solidFill>
          <a:latin typeface="+mn-lt"/>
          <a:ea typeface="+mn-ea"/>
          <a:cs typeface="+mn-cs"/>
        </a:defRPr>
      </a:lvl2pPr>
      <a:lvl3pPr marL="914382" algn="l" rtl="0" eaLnBrk="1" latinLnBrk="0" hangingPunct="1">
        <a:defRPr kumimoji="0" kern="1200">
          <a:solidFill>
            <a:schemeClr val="tx1"/>
          </a:solidFill>
          <a:latin typeface="+mn-lt"/>
          <a:ea typeface="+mn-ea"/>
          <a:cs typeface="+mn-cs"/>
        </a:defRPr>
      </a:lvl3pPr>
      <a:lvl4pPr marL="1371573" algn="l" rtl="0" eaLnBrk="1" latinLnBrk="0" hangingPunct="1">
        <a:defRPr kumimoji="0" kern="1200">
          <a:solidFill>
            <a:schemeClr val="tx1"/>
          </a:solidFill>
          <a:latin typeface="+mn-lt"/>
          <a:ea typeface="+mn-ea"/>
          <a:cs typeface="+mn-cs"/>
        </a:defRPr>
      </a:lvl4pPr>
      <a:lvl5pPr marL="1828763" algn="l" rtl="0" eaLnBrk="1" latinLnBrk="0" hangingPunct="1">
        <a:defRPr kumimoji="0" kern="1200">
          <a:solidFill>
            <a:schemeClr val="tx1"/>
          </a:solidFill>
          <a:latin typeface="+mn-lt"/>
          <a:ea typeface="+mn-ea"/>
          <a:cs typeface="+mn-cs"/>
        </a:defRPr>
      </a:lvl5pPr>
      <a:lvl6pPr marL="2285955" algn="l" rtl="0" eaLnBrk="1" latinLnBrk="0" hangingPunct="1">
        <a:defRPr kumimoji="0" kern="1200">
          <a:solidFill>
            <a:schemeClr val="tx1"/>
          </a:solidFill>
          <a:latin typeface="+mn-lt"/>
          <a:ea typeface="+mn-ea"/>
          <a:cs typeface="+mn-cs"/>
        </a:defRPr>
      </a:lvl6pPr>
      <a:lvl7pPr marL="2743145" algn="l" rtl="0" eaLnBrk="1" latinLnBrk="0" hangingPunct="1">
        <a:defRPr kumimoji="0" kern="1200">
          <a:solidFill>
            <a:schemeClr val="tx1"/>
          </a:solidFill>
          <a:latin typeface="+mn-lt"/>
          <a:ea typeface="+mn-ea"/>
          <a:cs typeface="+mn-cs"/>
        </a:defRPr>
      </a:lvl7pPr>
      <a:lvl8pPr marL="3200336" algn="l" rtl="0" eaLnBrk="1" latinLnBrk="0" hangingPunct="1">
        <a:defRPr kumimoji="0" kern="1200">
          <a:solidFill>
            <a:schemeClr val="tx1"/>
          </a:solidFill>
          <a:latin typeface="+mn-lt"/>
          <a:ea typeface="+mn-ea"/>
          <a:cs typeface="+mn-cs"/>
        </a:defRPr>
      </a:lvl8pPr>
      <a:lvl9pPr marL="365752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563600" y="2895600"/>
            <a:ext cx="3886200" cy="1219200"/>
          </a:xfrm>
        </p:spPr>
        <p:txBody>
          <a:bodyPr/>
          <a:lstStyle/>
          <a:p>
            <a:r>
              <a:rPr lang="en-US" dirty="0" smtClean="0"/>
              <a:t>Energy Efficient System Design:</a:t>
            </a:r>
          </a:p>
          <a:p>
            <a:r>
              <a:rPr lang="en-US" dirty="0" smtClean="0"/>
              <a:t>Geothermal System Coupled with Chilled Beams and DOAS</a:t>
            </a:r>
          </a:p>
          <a:p>
            <a:endParaRPr lang="en-US" dirty="0"/>
          </a:p>
        </p:txBody>
      </p:sp>
      <p:sp>
        <p:nvSpPr>
          <p:cNvPr id="3" name="Title 2"/>
          <p:cNvSpPr>
            <a:spLocks noGrp="1"/>
          </p:cNvSpPr>
          <p:nvPr>
            <p:ph type="ctrTitle"/>
          </p:nvPr>
        </p:nvSpPr>
        <p:spPr>
          <a:xfrm>
            <a:off x="10515600" y="381000"/>
            <a:ext cx="6324600" cy="1752600"/>
          </a:xfrm>
        </p:spPr>
        <p:txBody>
          <a:bodyPr/>
          <a:lstStyle/>
          <a:p>
            <a:r>
              <a:rPr lang="en-US" dirty="0" smtClean="0">
                <a:solidFill>
                  <a:srgbClr val="00B050"/>
                </a:solidFill>
              </a:rPr>
              <a:t>Montgomery College New Science Center</a:t>
            </a:r>
            <a:endParaRPr lang="en-US" dirty="0">
              <a:solidFill>
                <a:srgbClr val="92D050"/>
              </a:solidFill>
            </a:endParaRPr>
          </a:p>
        </p:txBody>
      </p:sp>
      <p:sp>
        <p:nvSpPr>
          <p:cNvPr id="4" name="Footer Placeholder 3"/>
          <p:cNvSpPr>
            <a:spLocks noGrp="1"/>
          </p:cNvSpPr>
          <p:nvPr>
            <p:ph type="ftr" sz="quarter" idx="11"/>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b="1" dirty="0" smtClean="0">
                <a:solidFill>
                  <a:schemeClr val="tx2"/>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sp>
        <p:nvSpPr>
          <p:cNvPr id="9" name="TextBox 8"/>
          <p:cNvSpPr txBox="1"/>
          <p:nvPr/>
        </p:nvSpPr>
        <p:spPr>
          <a:xfrm>
            <a:off x="9601200" y="609606"/>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Geothermal Systems:</a:t>
            </a:r>
            <a:endParaRPr lang="en-US" sz="2400" u="sng" dirty="0">
              <a:solidFill>
                <a:schemeClr val="tx2">
                  <a:lumMod val="75000"/>
                </a:schemeClr>
              </a:solidFill>
            </a:endParaRPr>
          </a:p>
        </p:txBody>
      </p:sp>
      <p:sp>
        <p:nvSpPr>
          <p:cNvPr id="10" name="TextBox 9"/>
          <p:cNvSpPr txBox="1"/>
          <p:nvPr/>
        </p:nvSpPr>
        <p:spPr>
          <a:xfrm>
            <a:off x="9829800" y="1447800"/>
            <a:ext cx="8229600" cy="2862320"/>
          </a:xfrm>
          <a:prstGeom prst="rect">
            <a:avLst/>
          </a:prstGeom>
          <a:noFill/>
        </p:spPr>
        <p:txBody>
          <a:bodyPr wrap="square" lIns="91438" tIns="45719" rIns="91438" bIns="45719" rtlCol="0">
            <a:spAutoFit/>
          </a:bodyPr>
          <a:lstStyle/>
          <a:p>
            <a:pPr>
              <a:buFont typeface="Arial" pitchFamily="34" charset="0"/>
              <a:buChar char="•"/>
            </a:pPr>
            <a:r>
              <a:rPr lang="en-US" dirty="0" smtClean="0"/>
              <a:t>Transfers energy between the heat sink and the building</a:t>
            </a:r>
          </a:p>
          <a:p>
            <a:pPr>
              <a:buFont typeface="Arial" pitchFamily="34" charset="0"/>
              <a:buChar char="•"/>
            </a:pPr>
            <a:endParaRPr lang="en-US" dirty="0"/>
          </a:p>
          <a:p>
            <a:pPr>
              <a:buFont typeface="Arial" pitchFamily="34" charset="0"/>
              <a:buChar char="•"/>
            </a:pPr>
            <a:r>
              <a:rPr lang="en-US" dirty="0" smtClean="0"/>
              <a:t>Works in place of a the cooling tower &amp; boiler in a typical HVAC system</a:t>
            </a:r>
          </a:p>
          <a:p>
            <a:pPr>
              <a:buFont typeface="Arial" pitchFamily="34" charset="0"/>
              <a:buChar char="•"/>
            </a:pPr>
            <a:endParaRPr lang="en-US" dirty="0" smtClean="0"/>
          </a:p>
          <a:p>
            <a:pPr>
              <a:buFont typeface="Arial" pitchFamily="34" charset="0"/>
              <a:buChar char="•"/>
            </a:pPr>
            <a:r>
              <a:rPr lang="en-US" dirty="0" smtClean="0"/>
              <a:t>Variable flow is ideal to decrease the pumping power</a:t>
            </a:r>
          </a:p>
          <a:p>
            <a:pPr>
              <a:buFont typeface="Arial" pitchFamily="34" charset="0"/>
              <a:buChar char="•"/>
            </a:pPr>
            <a:endParaRPr lang="en-US" dirty="0" smtClean="0"/>
          </a:p>
          <a:p>
            <a:pPr>
              <a:buFont typeface="Arial" pitchFamily="34" charset="0"/>
              <a:buChar char="•"/>
            </a:pPr>
            <a:r>
              <a:rPr lang="en-US" dirty="0" smtClean="0"/>
              <a:t>Reduces the amount of electricity &amp; fossil fuel needed</a:t>
            </a:r>
          </a:p>
          <a:p>
            <a:endParaRPr lang="en-US" dirty="0" smtClean="0"/>
          </a:p>
          <a:p>
            <a:pPr>
              <a:buFont typeface="Arial" pitchFamily="34" charset="0"/>
              <a:buChar char="•"/>
            </a:pPr>
            <a:endParaRPr lang="en-US" dirty="0" smtClean="0"/>
          </a:p>
          <a:p>
            <a:pPr>
              <a:buFont typeface="Arial" pitchFamily="34" charset="0"/>
              <a:buChar char="•"/>
            </a:pPr>
            <a:endParaRPr lang="en-US" dirty="0"/>
          </a:p>
        </p:txBody>
      </p:sp>
      <p:pic>
        <p:nvPicPr>
          <p:cNvPr id="13" name="Picture 12"/>
          <p:cNvPicPr/>
          <p:nvPr/>
        </p:nvPicPr>
        <p:blipFill>
          <a:blip r:embed="rId3"/>
          <a:srcRect/>
          <a:stretch>
            <a:fillRect/>
          </a:stretch>
        </p:blipFill>
        <p:spPr bwMode="auto">
          <a:xfrm>
            <a:off x="20497800" y="1295400"/>
            <a:ext cx="4707435" cy="3941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b="1" dirty="0" smtClean="0">
                <a:solidFill>
                  <a:schemeClr val="tx2"/>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sp>
        <p:nvSpPr>
          <p:cNvPr id="9" name="TextBox 8"/>
          <p:cNvSpPr txBox="1"/>
          <p:nvPr/>
        </p:nvSpPr>
        <p:spPr>
          <a:xfrm>
            <a:off x="9753600" y="609606"/>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Chilled Beams:</a:t>
            </a:r>
            <a:endParaRPr lang="en-US" sz="2400" u="sng" dirty="0">
              <a:solidFill>
                <a:schemeClr val="tx2">
                  <a:lumMod val="75000"/>
                </a:schemeClr>
              </a:solidFill>
            </a:endParaRPr>
          </a:p>
        </p:txBody>
      </p:sp>
      <p:sp>
        <p:nvSpPr>
          <p:cNvPr id="10" name="TextBox 9"/>
          <p:cNvSpPr txBox="1"/>
          <p:nvPr/>
        </p:nvSpPr>
        <p:spPr>
          <a:xfrm>
            <a:off x="9677400" y="1371604"/>
            <a:ext cx="7924800" cy="4247315"/>
          </a:xfrm>
          <a:prstGeom prst="rect">
            <a:avLst/>
          </a:prstGeom>
          <a:noFill/>
        </p:spPr>
        <p:txBody>
          <a:bodyPr wrap="square" lIns="91438" tIns="45719" rIns="91438" bIns="45719" rtlCol="0">
            <a:spAutoFit/>
          </a:bodyPr>
          <a:lstStyle/>
          <a:p>
            <a:pPr>
              <a:buFont typeface="Arial" pitchFamily="34" charset="0"/>
              <a:buChar char="•"/>
            </a:pPr>
            <a:r>
              <a:rPr lang="en-US" dirty="0" smtClean="0"/>
              <a:t>Low investment costs</a:t>
            </a:r>
          </a:p>
          <a:p>
            <a:pPr>
              <a:buFont typeface="Arial" pitchFamily="34" charset="0"/>
              <a:buChar char="•"/>
            </a:pPr>
            <a:endParaRPr lang="en-US" dirty="0"/>
          </a:p>
          <a:p>
            <a:pPr>
              <a:buFont typeface="Arial" pitchFamily="34" charset="0"/>
              <a:buChar char="•"/>
            </a:pPr>
            <a:r>
              <a:rPr lang="en-US" dirty="0" smtClean="0"/>
              <a:t>High Cooling Capacities</a:t>
            </a:r>
          </a:p>
          <a:p>
            <a:pPr>
              <a:buFont typeface="Arial" pitchFamily="34" charset="0"/>
              <a:buChar char="•"/>
            </a:pPr>
            <a:endParaRPr lang="en-US" dirty="0"/>
          </a:p>
          <a:p>
            <a:pPr>
              <a:buFont typeface="Arial" pitchFamily="34" charset="0"/>
              <a:buChar char="•"/>
            </a:pPr>
            <a:r>
              <a:rPr lang="en-US" dirty="0" smtClean="0"/>
              <a:t>Available as passive or active</a:t>
            </a:r>
          </a:p>
          <a:p>
            <a:pPr>
              <a:buFont typeface="Arial" pitchFamily="34" charset="0"/>
              <a:buChar char="•"/>
            </a:pPr>
            <a:endParaRPr lang="en-US" dirty="0"/>
          </a:p>
          <a:p>
            <a:pPr>
              <a:buFont typeface="Arial" pitchFamily="34" charset="0"/>
              <a:buChar char="•"/>
            </a:pPr>
            <a:r>
              <a:rPr lang="en-US" dirty="0" smtClean="0"/>
              <a:t>Coupled with a geothermal system: become a water- to – water system , increasing the energy efficiency</a:t>
            </a:r>
          </a:p>
          <a:p>
            <a:pPr>
              <a:buFont typeface="Arial" pitchFamily="34" charset="0"/>
              <a:buChar char="•"/>
            </a:pPr>
            <a:endParaRPr lang="en-US" dirty="0"/>
          </a:p>
          <a:p>
            <a:pPr>
              <a:buFont typeface="Arial" pitchFamily="34" charset="0"/>
              <a:buChar char="•"/>
            </a:pPr>
            <a:r>
              <a:rPr lang="en-US" dirty="0" smtClean="0"/>
              <a:t>Recessed in or hung from the ceiling in place of a diffuser</a:t>
            </a:r>
          </a:p>
          <a:p>
            <a:pPr>
              <a:buFont typeface="Arial" pitchFamily="34" charset="0"/>
              <a:buChar char="•"/>
            </a:pPr>
            <a:endParaRPr lang="en-US" dirty="0"/>
          </a:p>
          <a:p>
            <a:pPr>
              <a:buFont typeface="Arial" pitchFamily="34" charset="0"/>
              <a:buChar char="•"/>
            </a:pPr>
            <a:r>
              <a:rPr lang="en-US" dirty="0" smtClean="0"/>
              <a:t>Water pumped to the chilled beam in the room to cool the air locally</a:t>
            </a:r>
          </a:p>
          <a:p>
            <a:pPr>
              <a:buFont typeface="Arial" pitchFamily="34" charset="0"/>
              <a:buChar char="•"/>
            </a:pPr>
            <a:endParaRPr lang="en-US" dirty="0" smtClean="0"/>
          </a:p>
          <a:p>
            <a:pPr>
              <a:buFont typeface="Arial" pitchFamily="34" charset="0"/>
              <a:buChar char="•"/>
            </a:pPr>
            <a:r>
              <a:rPr lang="en-US" dirty="0" smtClean="0"/>
              <a:t>Allows the HVAC system to decouple the ventilation and the humidity requirements from the sensible heating and cooling requirements </a:t>
            </a:r>
            <a:endParaRPr lang="en-US" dirty="0"/>
          </a:p>
        </p:txBody>
      </p:sp>
      <p:pic>
        <p:nvPicPr>
          <p:cNvPr id="13" name="Picture 2"/>
          <p:cNvPicPr>
            <a:picLocks noChangeAspect="1" noChangeArrowheads="1"/>
          </p:cNvPicPr>
          <p:nvPr/>
        </p:nvPicPr>
        <p:blipFill>
          <a:blip r:embed="rId3"/>
          <a:srcRect t="14286" b="17857"/>
          <a:stretch>
            <a:fillRect/>
          </a:stretch>
        </p:blipFill>
        <p:spPr bwMode="auto">
          <a:xfrm>
            <a:off x="14630400" y="762000"/>
            <a:ext cx="3031958" cy="2057400"/>
          </a:xfrm>
          <a:prstGeom prst="rect">
            <a:avLst/>
          </a:prstGeom>
          <a:noFill/>
          <a:ln w="9525">
            <a:noFill/>
            <a:miter lim="800000"/>
            <a:headEnd/>
            <a:tailEnd/>
          </a:ln>
          <a:effectLst/>
        </p:spPr>
      </p:pic>
      <p:pic>
        <p:nvPicPr>
          <p:cNvPr id="7" name="Picture 6"/>
          <p:cNvPicPr/>
          <p:nvPr/>
        </p:nvPicPr>
        <p:blipFill>
          <a:blip r:embed="rId4"/>
          <a:srcRect/>
          <a:stretch>
            <a:fillRect/>
          </a:stretch>
        </p:blipFill>
        <p:spPr bwMode="auto">
          <a:xfrm>
            <a:off x="23012400" y="838200"/>
            <a:ext cx="3526465"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8592800" y="609600"/>
            <a:ext cx="4114800" cy="2585321"/>
          </a:xfrm>
          <a:prstGeom prst="rect">
            <a:avLst/>
          </a:prstGeom>
          <a:noFill/>
        </p:spPr>
        <p:txBody>
          <a:bodyPr wrap="square" lIns="91438" tIns="45719" rIns="91438" bIns="45719" rtlCol="0">
            <a:spAutoFit/>
          </a:bodyPr>
          <a:lstStyle/>
          <a:p>
            <a:pPr>
              <a:buFont typeface="Arial" pitchFamily="34" charset="0"/>
              <a:buChar char="•"/>
            </a:pPr>
            <a:r>
              <a:rPr lang="en-US" b="1" dirty="0" smtClean="0"/>
              <a:t>Passive chilled beams </a:t>
            </a:r>
            <a:r>
              <a:rPr lang="en-US" dirty="0" smtClean="0"/>
              <a:t>induce current through natural convection</a:t>
            </a:r>
          </a:p>
          <a:p>
            <a:pPr lvl="1">
              <a:buFont typeface="Arial" pitchFamily="34" charset="0"/>
              <a:buChar char="•"/>
            </a:pPr>
            <a:endParaRPr lang="en-US" dirty="0" smtClean="0"/>
          </a:p>
          <a:p>
            <a:pPr lvl="1">
              <a:buFont typeface="Arial" pitchFamily="34" charset="0"/>
              <a:buChar char="•"/>
            </a:pPr>
            <a:r>
              <a:rPr lang="en-US" dirty="0" smtClean="0"/>
              <a:t>Air passes over cooled coils and drops into the room</a:t>
            </a:r>
          </a:p>
          <a:p>
            <a:pPr lvl="1">
              <a:buFont typeface="Arial" pitchFamily="34" charset="0"/>
              <a:buChar char="•"/>
            </a:pPr>
            <a:endParaRPr lang="en-US" dirty="0" smtClean="0"/>
          </a:p>
          <a:p>
            <a:pPr lvl="1">
              <a:buFont typeface="Arial" pitchFamily="34" charset="0"/>
              <a:buChar char="•"/>
            </a:pPr>
            <a:r>
              <a:rPr lang="en-US" dirty="0" smtClean="0"/>
              <a:t>Warm air rises into the beam to be cooled and then redistributed into the room</a:t>
            </a:r>
            <a:endParaRPr lang="en-US" dirty="0"/>
          </a:p>
        </p:txBody>
      </p:sp>
      <p:pic>
        <p:nvPicPr>
          <p:cNvPr id="11" name="Picture 10"/>
          <p:cNvPicPr/>
          <p:nvPr/>
        </p:nvPicPr>
        <p:blipFill>
          <a:blip r:embed="rId5"/>
          <a:srcRect/>
          <a:stretch>
            <a:fillRect/>
          </a:stretch>
        </p:blipFill>
        <p:spPr bwMode="auto">
          <a:xfrm>
            <a:off x="18799473" y="4118564"/>
            <a:ext cx="3755727" cy="1672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22555200" y="3012281"/>
            <a:ext cx="4343400" cy="3693319"/>
          </a:xfrm>
          <a:prstGeom prst="rect">
            <a:avLst/>
          </a:prstGeom>
          <a:noFill/>
        </p:spPr>
        <p:txBody>
          <a:bodyPr wrap="square" rtlCol="0">
            <a:spAutoFit/>
          </a:bodyPr>
          <a:lstStyle/>
          <a:p>
            <a:pPr>
              <a:buFont typeface="Arial" pitchFamily="34" charset="0"/>
              <a:buChar char="•"/>
            </a:pPr>
            <a:r>
              <a:rPr lang="en-US" b="1" dirty="0" smtClean="0"/>
              <a:t>Active chilled beams </a:t>
            </a:r>
            <a:r>
              <a:rPr lang="en-US" dirty="0" smtClean="0"/>
              <a:t>provide ventilation air through small air jets in addition to the induced air flow</a:t>
            </a:r>
          </a:p>
          <a:p>
            <a:pPr>
              <a:buFont typeface="Arial" pitchFamily="34" charset="0"/>
              <a:buChar char="•"/>
            </a:pPr>
            <a:endParaRPr lang="en-US" dirty="0" smtClean="0"/>
          </a:p>
          <a:p>
            <a:pPr lvl="1">
              <a:buFont typeface="Arial" pitchFamily="34" charset="0"/>
              <a:buChar char="•"/>
            </a:pPr>
            <a:r>
              <a:rPr lang="en-US" dirty="0" smtClean="0"/>
              <a:t>Natural convection and ventilation air induce airflow over the coils</a:t>
            </a:r>
          </a:p>
          <a:p>
            <a:pPr>
              <a:buFont typeface="Arial" pitchFamily="34" charset="0"/>
              <a:buChar char="•"/>
            </a:pPr>
            <a:endParaRPr lang="en-US" dirty="0" smtClean="0"/>
          </a:p>
          <a:p>
            <a:pPr lvl="1">
              <a:buFont typeface="Arial" pitchFamily="34" charset="0"/>
              <a:buChar char="•"/>
            </a:pPr>
            <a:r>
              <a:rPr lang="en-US" dirty="0" smtClean="0"/>
              <a:t>Air is then cooled and diffused into the room</a:t>
            </a:r>
          </a:p>
          <a:p>
            <a:pPr lvl="1">
              <a:buFont typeface="Arial" pitchFamily="34" charset="0"/>
              <a:buChar char="•"/>
            </a:pPr>
            <a:endParaRPr lang="en-US" dirty="0" smtClean="0"/>
          </a:p>
          <a:p>
            <a:pPr lvl="1">
              <a:buFont typeface="Arial" pitchFamily="34" charset="0"/>
              <a:buChar char="•"/>
            </a:pPr>
            <a:r>
              <a:rPr lang="en-US" dirty="0" smtClean="0"/>
              <a:t>Possible noise problems</a:t>
            </a:r>
          </a:p>
          <a:p>
            <a:pPr>
              <a:buFont typeface="Arial" pitchFamily="34" charset="0"/>
              <a:buChar char="•"/>
            </a:pPr>
            <a:endParaRPr lang="en-US" dirty="0" smtClean="0"/>
          </a:p>
          <a:p>
            <a:pPr>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b="1" dirty="0" smtClean="0">
                <a:solidFill>
                  <a:schemeClr val="tx2"/>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sp>
        <p:nvSpPr>
          <p:cNvPr id="9" name="TextBox 8"/>
          <p:cNvSpPr txBox="1"/>
          <p:nvPr/>
        </p:nvSpPr>
        <p:spPr>
          <a:xfrm>
            <a:off x="9296400" y="533400"/>
            <a:ext cx="81534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Laboratory and Classroom Mechanical System Redesign:</a:t>
            </a:r>
            <a:endParaRPr lang="en-US" sz="2400" u="sng" dirty="0">
              <a:solidFill>
                <a:schemeClr val="tx2">
                  <a:lumMod val="75000"/>
                </a:schemeClr>
              </a:solidFill>
            </a:endParaRPr>
          </a:p>
        </p:txBody>
      </p:sp>
      <p:sp>
        <p:nvSpPr>
          <p:cNvPr id="15" name="TextBox 14"/>
          <p:cNvSpPr txBox="1"/>
          <p:nvPr/>
        </p:nvSpPr>
        <p:spPr>
          <a:xfrm>
            <a:off x="9982200" y="1143000"/>
            <a:ext cx="7010400" cy="4801314"/>
          </a:xfrm>
          <a:prstGeom prst="rect">
            <a:avLst/>
          </a:prstGeom>
          <a:noFill/>
        </p:spPr>
        <p:txBody>
          <a:bodyPr wrap="square" rtlCol="0">
            <a:spAutoFit/>
          </a:bodyPr>
          <a:lstStyle/>
          <a:p>
            <a:pPr>
              <a:buFont typeface="Arial" pitchFamily="34" charset="0"/>
              <a:buChar char="•"/>
            </a:pPr>
            <a:r>
              <a:rPr lang="en-US" dirty="0" smtClean="0"/>
              <a:t>Replaces the original boilers, chillers, and cooling towers, with </a:t>
            </a:r>
            <a:r>
              <a:rPr lang="en-US" b="1" dirty="0" smtClean="0">
                <a:solidFill>
                  <a:srgbClr val="FF0000"/>
                </a:solidFill>
              </a:rPr>
              <a:t>water to water heat pumps</a:t>
            </a:r>
            <a:r>
              <a:rPr lang="en-US" dirty="0" smtClean="0">
                <a:solidFill>
                  <a:srgbClr val="FF0000"/>
                </a:solidFill>
              </a:rPr>
              <a:t> </a:t>
            </a:r>
            <a:r>
              <a:rPr lang="en-US" dirty="0" smtClean="0"/>
              <a:t>and </a:t>
            </a:r>
            <a:r>
              <a:rPr lang="en-US" b="1" dirty="0" smtClean="0">
                <a:solidFill>
                  <a:srgbClr val="7030A0"/>
                </a:solidFill>
              </a:rPr>
              <a:t>water to air heat pumps</a:t>
            </a:r>
            <a:r>
              <a:rPr lang="en-US" dirty="0" smtClean="0"/>
              <a:t>.  </a:t>
            </a:r>
          </a:p>
          <a:p>
            <a:pPr>
              <a:buFont typeface="Arial" pitchFamily="34" charset="0"/>
              <a:buChar char="•"/>
            </a:pPr>
            <a:endParaRPr lang="en-US" dirty="0" smtClean="0"/>
          </a:p>
          <a:p>
            <a:pPr>
              <a:buFont typeface="Arial" pitchFamily="34" charset="0"/>
              <a:buChar char="•"/>
            </a:pPr>
            <a:r>
              <a:rPr lang="en-US" dirty="0" smtClean="0"/>
              <a:t>Four </a:t>
            </a:r>
            <a:r>
              <a:rPr lang="en-US" b="1" dirty="0" smtClean="0">
                <a:solidFill>
                  <a:srgbClr val="FF0000"/>
                </a:solidFill>
              </a:rPr>
              <a:t>water to water heat pumps</a:t>
            </a:r>
            <a:r>
              <a:rPr lang="en-US" dirty="0" smtClean="0">
                <a:solidFill>
                  <a:srgbClr val="FF0000"/>
                </a:solidFill>
              </a:rPr>
              <a:t> </a:t>
            </a:r>
            <a:r>
              <a:rPr lang="en-US" dirty="0" smtClean="0"/>
              <a:t>are provided for the laboratories and classrooms </a:t>
            </a:r>
          </a:p>
          <a:p>
            <a:pPr>
              <a:buFont typeface="Arial" pitchFamily="34" charset="0"/>
              <a:buChar char="•"/>
            </a:pPr>
            <a:endParaRPr lang="en-US" dirty="0" smtClean="0"/>
          </a:p>
          <a:p>
            <a:pPr>
              <a:buFont typeface="Arial" pitchFamily="34" charset="0"/>
              <a:buChar char="•"/>
            </a:pPr>
            <a:r>
              <a:rPr lang="en-US" dirty="0" smtClean="0"/>
              <a:t>One additional </a:t>
            </a:r>
            <a:r>
              <a:rPr lang="en-US" b="1" dirty="0" smtClean="0">
                <a:solidFill>
                  <a:srgbClr val="FF0000"/>
                </a:solidFill>
              </a:rPr>
              <a:t>water to water heat pump </a:t>
            </a:r>
            <a:r>
              <a:rPr lang="en-US" dirty="0" smtClean="0"/>
              <a:t>for redundancy  and simultaneous heating and cooling conditions</a:t>
            </a:r>
          </a:p>
          <a:p>
            <a:endParaRPr lang="en-US" dirty="0" smtClean="0"/>
          </a:p>
          <a:p>
            <a:pPr>
              <a:buFont typeface="Arial" pitchFamily="34" charset="0"/>
              <a:buChar char="•"/>
            </a:pPr>
            <a:r>
              <a:rPr lang="en-US" dirty="0" smtClean="0"/>
              <a:t>The water is supplied to and from the </a:t>
            </a:r>
            <a:r>
              <a:rPr lang="en-US" b="1" dirty="0" smtClean="0">
                <a:solidFill>
                  <a:srgbClr val="00B050"/>
                </a:solidFill>
              </a:rPr>
              <a:t>pond</a:t>
            </a:r>
            <a:r>
              <a:rPr lang="en-US" dirty="0" smtClean="0">
                <a:solidFill>
                  <a:srgbClr val="00B050"/>
                </a:solidFill>
              </a:rPr>
              <a:t> </a:t>
            </a:r>
            <a:r>
              <a:rPr lang="en-US" dirty="0" smtClean="0"/>
              <a:t>to a </a:t>
            </a:r>
            <a:r>
              <a:rPr lang="en-US" b="1" dirty="0" smtClean="0">
                <a:solidFill>
                  <a:srgbClr val="FFC000"/>
                </a:solidFill>
              </a:rPr>
              <a:t>heat exchanger</a:t>
            </a:r>
          </a:p>
          <a:p>
            <a:pPr>
              <a:buFont typeface="Arial" pitchFamily="34" charset="0"/>
              <a:buChar char="•"/>
            </a:pPr>
            <a:endParaRPr lang="en-US" b="1" dirty="0" smtClean="0">
              <a:solidFill>
                <a:srgbClr val="FFC000"/>
              </a:solidFill>
            </a:endParaRPr>
          </a:p>
          <a:p>
            <a:pPr>
              <a:buFont typeface="Arial" pitchFamily="34" charset="0"/>
              <a:buChar char="•"/>
            </a:pPr>
            <a:r>
              <a:rPr lang="en-US" dirty="0" smtClean="0"/>
              <a:t>The geothermal system acts like a closed loop system taking water to and from the </a:t>
            </a:r>
            <a:r>
              <a:rPr lang="en-US" b="1" dirty="0" smtClean="0">
                <a:solidFill>
                  <a:srgbClr val="FFC000"/>
                </a:solidFill>
              </a:rPr>
              <a:t>heat exchanger</a:t>
            </a:r>
            <a:r>
              <a:rPr lang="en-US" dirty="0" smtClean="0">
                <a:solidFill>
                  <a:srgbClr val="FFC000"/>
                </a:solidFill>
              </a:rPr>
              <a:t> </a:t>
            </a:r>
            <a:r>
              <a:rPr lang="en-US" dirty="0" smtClean="0"/>
              <a:t>to the </a:t>
            </a:r>
            <a:r>
              <a:rPr lang="en-US" b="1" dirty="0" smtClean="0">
                <a:solidFill>
                  <a:srgbClr val="FF0000"/>
                </a:solidFill>
              </a:rPr>
              <a:t>water to water heat pump</a:t>
            </a:r>
          </a:p>
          <a:p>
            <a:pPr>
              <a:buFont typeface="Arial" pitchFamily="34" charset="0"/>
              <a:buChar char="•"/>
            </a:pPr>
            <a:endParaRPr lang="en-US" b="1" dirty="0" smtClean="0">
              <a:solidFill>
                <a:srgbClr val="FF0000"/>
              </a:solidFill>
            </a:endParaRPr>
          </a:p>
          <a:p>
            <a:pPr>
              <a:buFont typeface="Arial" pitchFamily="34" charset="0"/>
              <a:buChar char="•"/>
            </a:pPr>
            <a:r>
              <a:rPr lang="en-US" dirty="0" smtClean="0"/>
              <a:t>The </a:t>
            </a:r>
            <a:r>
              <a:rPr lang="en-US" b="1" dirty="0" smtClean="0">
                <a:solidFill>
                  <a:srgbClr val="FF0000"/>
                </a:solidFill>
              </a:rPr>
              <a:t>water to water heat pump </a:t>
            </a:r>
            <a:r>
              <a:rPr lang="en-US" dirty="0" smtClean="0"/>
              <a:t>water is distributed to the variable flow active </a:t>
            </a:r>
            <a:r>
              <a:rPr lang="en-US" b="1" dirty="0" smtClean="0">
                <a:solidFill>
                  <a:srgbClr val="0070C0"/>
                </a:solidFill>
              </a:rPr>
              <a:t>chilled beams</a:t>
            </a:r>
          </a:p>
        </p:txBody>
      </p:sp>
      <p:graphicFrame>
        <p:nvGraphicFramePr>
          <p:cNvPr id="16" name="Table 15"/>
          <p:cNvGraphicFramePr>
            <a:graphicFrameLocks noGrp="1"/>
          </p:cNvGraphicFramePr>
          <p:nvPr/>
        </p:nvGraphicFramePr>
        <p:xfrm>
          <a:off x="19557365" y="838200"/>
          <a:ext cx="5893435" cy="600075"/>
        </p:xfrm>
        <a:graphic>
          <a:graphicData uri="http://schemas.openxmlformats.org/drawingml/2006/table">
            <a:tbl>
              <a:tblPr/>
              <a:tblGrid>
                <a:gridCol w="1695450"/>
                <a:gridCol w="525145"/>
                <a:gridCol w="528955"/>
                <a:gridCol w="816610"/>
                <a:gridCol w="854075"/>
                <a:gridCol w="454660"/>
                <a:gridCol w="525780"/>
                <a:gridCol w="492760"/>
              </a:tblGrid>
              <a:tr h="200025">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Times New Roman"/>
                        </a:rPr>
                        <a:t>Labs/CB WW Heat Pumps</a:t>
                      </a:r>
                      <a:endParaRPr lang="en-US" sz="1200" dirty="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MBH</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TONS</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UNIT MBH</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 OF UNITS</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COP</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EER</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GPM</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r h="200025">
                <a:tc>
                  <a:txBody>
                    <a:bodyPr/>
                    <a:lstStyle/>
                    <a:p>
                      <a:pPr marL="0" marR="0">
                        <a:lnSpc>
                          <a:spcPct val="115000"/>
                        </a:lnSpc>
                        <a:spcBef>
                          <a:spcPts val="0"/>
                        </a:spcBef>
                        <a:spcAft>
                          <a:spcPts val="0"/>
                        </a:spcAft>
                      </a:pPr>
                      <a:r>
                        <a:rPr lang="en-US" sz="1100" b="1">
                          <a:solidFill>
                            <a:srgbClr val="000000"/>
                          </a:solidFill>
                          <a:latin typeface="Calibri"/>
                          <a:ea typeface="Times New Roman"/>
                          <a:cs typeface="Times New Roman"/>
                        </a:rPr>
                        <a:t>Heating </a:t>
                      </a:r>
                      <a:endParaRPr lang="en-US" sz="1200">
                        <a:latin typeface="ArialMT"/>
                        <a:ea typeface="Calibri"/>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1,399</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117</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350</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4</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4.08</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13.92</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84</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100" b="1">
                          <a:solidFill>
                            <a:srgbClr val="000000"/>
                          </a:solidFill>
                          <a:latin typeface="Calibri"/>
                          <a:ea typeface="Times New Roman"/>
                          <a:cs typeface="Times New Roman"/>
                        </a:rPr>
                        <a:t>Cooling</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1,071</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89</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393</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3</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5.22</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17.80</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Times New Roman"/>
                        </a:rPr>
                        <a:t>84</a:t>
                      </a:r>
                      <a:endParaRPr lang="en-US" sz="1200" dirty="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7" name="Picture 16" descr="SCHEMATIC.jpg"/>
          <p:cNvPicPr/>
          <p:nvPr/>
        </p:nvPicPr>
        <p:blipFill>
          <a:blip r:embed="rId3"/>
          <a:stretch>
            <a:fillRect/>
          </a:stretch>
        </p:blipFill>
        <p:spPr>
          <a:xfrm>
            <a:off x="19126200" y="1828800"/>
            <a:ext cx="6781800" cy="4169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Arrow Connector 9"/>
          <p:cNvCxnSpPr/>
          <p:nvPr/>
        </p:nvCxnSpPr>
        <p:spPr>
          <a:xfrm rot="10800000">
            <a:off x="24003000" y="3429000"/>
            <a:ext cx="4572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H="1">
            <a:off x="23469600" y="2971800"/>
            <a:ext cx="4572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2707600" y="3429000"/>
            <a:ext cx="4572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1945600" y="3733800"/>
            <a:ext cx="3048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21183600" y="4038600"/>
            <a:ext cx="3048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21183600" y="3048000"/>
            <a:ext cx="2286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2222E-6 -3.33333E-6 L 0.03333 -3.33333E-6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33333E-6 0 L -0.01944 0 " pathEditMode="relative" rAng="0" ptsTypes="AA">
                                      <p:cBhvr>
                                        <p:cTn id="8" dur="2000" fill="hold"/>
                                        <p:tgtEl>
                                          <p:spTgt spid="10"/>
                                        </p:tgtEl>
                                        <p:attrNameLst>
                                          <p:attrName>ppt_x</p:attrName>
                                          <p:attrName>ppt_y</p:attrName>
                                        </p:attrNameLst>
                                      </p:cBhvr>
                                      <p:rCtr x="-10" y="0"/>
                                    </p:animMotion>
                                  </p:childTnLst>
                                </p:cTn>
                              </p:par>
                              <p:par>
                                <p:cTn id="9" presetID="0" presetClass="path" presetSubtype="0" accel="50000" decel="50000" fill="hold" nodeType="withEffect">
                                  <p:stCondLst>
                                    <p:cond delay="0"/>
                                  </p:stCondLst>
                                  <p:childTnLst>
                                    <p:animMotion origin="layout" path="M -1.11111E-6 0 L -0.025 0 " pathEditMode="relative" rAng="0" ptsTypes="AA">
                                      <p:cBhvr>
                                        <p:cTn id="10" dur="2000" fill="hold"/>
                                        <p:tgtEl>
                                          <p:spTgt spid="14"/>
                                        </p:tgtEl>
                                        <p:attrNameLst>
                                          <p:attrName>ppt_x</p:attrName>
                                          <p:attrName>ppt_y</p:attrName>
                                        </p:attrNameLst>
                                      </p:cBhvr>
                                      <p:rCtr x="-13" y="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22222E-6 1.11111E-6 L 2.22222E-6 -0.08889 " pathEditMode="relative" ptsTypes="AA">
                                      <p:cBhvr>
                                        <p:cTn id="14" dur="2000" fill="hold"/>
                                        <p:tgtEl>
                                          <p:spTgt spid="13"/>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1.11111E-6 -4.44444E-6 L -0.01389 -4.44444E-6 " pathEditMode="relative" ptsTypes="AA">
                                      <p:cBhvr>
                                        <p:cTn id="16" dur="2000" fill="hold"/>
                                        <p:tgtEl>
                                          <p:spTgt spid="18"/>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4.44444E-6 -2.22222E-6 L 4.44444E-6 0.06667 " pathEditMode="relative" rAng="0" ptsTypes="AA">
                                      <p:cBhvr>
                                        <p:cTn id="18" dur="2000" fill="hold"/>
                                        <p:tgtEl>
                                          <p:spTgt spid="12"/>
                                        </p:tgtEl>
                                        <p:attrNameLst>
                                          <p:attrName>ppt_x</p:attrName>
                                          <p:attrName>ppt_y</p:attrName>
                                        </p:attrNameLst>
                                      </p:cBhvr>
                                      <p:rCtr x="0" y="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b="1" dirty="0" smtClean="0">
                <a:solidFill>
                  <a:schemeClr val="tx2"/>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sp>
        <p:nvSpPr>
          <p:cNvPr id="9" name="TextBox 8"/>
          <p:cNvSpPr txBox="1"/>
          <p:nvPr/>
        </p:nvSpPr>
        <p:spPr>
          <a:xfrm>
            <a:off x="9296400" y="533400"/>
            <a:ext cx="81534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Laboratory and Classroom Mechanical System Redesign:</a:t>
            </a:r>
            <a:endParaRPr lang="en-US" sz="2400" u="sng" dirty="0">
              <a:solidFill>
                <a:schemeClr val="tx2">
                  <a:lumMod val="75000"/>
                </a:schemeClr>
              </a:solidFill>
            </a:endParaRPr>
          </a:p>
        </p:txBody>
      </p:sp>
      <p:pic>
        <p:nvPicPr>
          <p:cNvPr id="14" name="Picture 13" descr="SCHEMATIC.jpg"/>
          <p:cNvPicPr/>
          <p:nvPr/>
        </p:nvPicPr>
        <p:blipFill>
          <a:blip r:embed="rId3"/>
          <a:stretch>
            <a:fillRect/>
          </a:stretch>
        </p:blipFill>
        <p:spPr>
          <a:xfrm>
            <a:off x="19126200" y="1828800"/>
            <a:ext cx="6781800" cy="4169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9525000" y="1143000"/>
            <a:ext cx="8382000" cy="3416320"/>
          </a:xfrm>
          <a:prstGeom prst="rect">
            <a:avLst/>
          </a:prstGeom>
          <a:noFill/>
        </p:spPr>
        <p:txBody>
          <a:bodyPr wrap="square" rtlCol="0">
            <a:spAutoFit/>
          </a:bodyPr>
          <a:lstStyle/>
          <a:p>
            <a:pPr>
              <a:buFont typeface="Arial" pitchFamily="34" charset="0"/>
              <a:buChar char="•"/>
            </a:pPr>
            <a:r>
              <a:rPr lang="en-US" dirty="0" smtClean="0"/>
              <a:t>The </a:t>
            </a:r>
            <a:r>
              <a:rPr lang="en-US" b="1" dirty="0" smtClean="0">
                <a:solidFill>
                  <a:srgbClr val="FFC000"/>
                </a:solidFill>
              </a:rPr>
              <a:t>heat exchanger</a:t>
            </a:r>
            <a:r>
              <a:rPr lang="en-US" dirty="0" smtClean="0">
                <a:solidFill>
                  <a:srgbClr val="FFC000"/>
                </a:solidFill>
              </a:rPr>
              <a:t> </a:t>
            </a:r>
            <a:r>
              <a:rPr lang="en-US" dirty="0" smtClean="0"/>
              <a:t>that transfers the heat energy from the </a:t>
            </a:r>
            <a:r>
              <a:rPr lang="en-US" b="1" dirty="0" smtClean="0">
                <a:solidFill>
                  <a:srgbClr val="00B050"/>
                </a:solidFill>
              </a:rPr>
              <a:t>water retention pond</a:t>
            </a:r>
            <a:r>
              <a:rPr lang="en-US" dirty="0" smtClean="0">
                <a:solidFill>
                  <a:srgbClr val="00B050"/>
                </a:solidFill>
              </a:rPr>
              <a:t>, </a:t>
            </a:r>
            <a:r>
              <a:rPr lang="en-US" dirty="0" smtClean="0"/>
              <a:t>supplies the water to the </a:t>
            </a:r>
            <a:r>
              <a:rPr lang="en-US" b="1" dirty="0" smtClean="0">
                <a:solidFill>
                  <a:srgbClr val="7030A0"/>
                </a:solidFill>
              </a:rPr>
              <a:t>DOAS heat pump</a:t>
            </a:r>
          </a:p>
          <a:p>
            <a:pPr>
              <a:buFont typeface="Arial" pitchFamily="34" charset="0"/>
              <a:buChar char="•"/>
            </a:pPr>
            <a:endParaRPr lang="en-US" dirty="0" smtClean="0"/>
          </a:p>
          <a:p>
            <a:pPr>
              <a:buFont typeface="Arial" pitchFamily="34" charset="0"/>
              <a:buChar char="•"/>
            </a:pPr>
            <a:r>
              <a:rPr lang="en-US" b="1" dirty="0" smtClean="0"/>
              <a:t>Ventilation air </a:t>
            </a:r>
            <a:r>
              <a:rPr lang="en-US" dirty="0" smtClean="0"/>
              <a:t>is supplied to the laboratory and classroom active </a:t>
            </a:r>
            <a:r>
              <a:rPr lang="en-US" b="1" dirty="0" smtClean="0">
                <a:solidFill>
                  <a:srgbClr val="0070C0"/>
                </a:solidFill>
              </a:rPr>
              <a:t>chilled beams</a:t>
            </a:r>
            <a:r>
              <a:rPr lang="en-US" dirty="0" smtClean="0">
                <a:solidFill>
                  <a:srgbClr val="0070C0"/>
                </a:solidFill>
              </a:rPr>
              <a:t> </a:t>
            </a:r>
            <a:r>
              <a:rPr lang="en-US" dirty="0" smtClean="0"/>
              <a:t>by the </a:t>
            </a:r>
            <a:r>
              <a:rPr lang="en-US" b="1" dirty="0" smtClean="0">
                <a:solidFill>
                  <a:srgbClr val="7030A0"/>
                </a:solidFill>
              </a:rPr>
              <a:t>DOAS heat pump</a:t>
            </a:r>
          </a:p>
          <a:p>
            <a:pPr>
              <a:buFont typeface="Arial" pitchFamily="34" charset="0"/>
              <a:buChar char="•"/>
            </a:pPr>
            <a:endParaRPr lang="en-US" b="1" dirty="0" smtClean="0">
              <a:solidFill>
                <a:srgbClr val="7030A0"/>
              </a:solidFill>
            </a:endParaRPr>
          </a:p>
          <a:p>
            <a:pPr>
              <a:buFont typeface="Arial" pitchFamily="34" charset="0"/>
              <a:buChar char="•"/>
            </a:pPr>
            <a:r>
              <a:rPr lang="en-US" b="1" dirty="0" smtClean="0">
                <a:solidFill>
                  <a:srgbClr val="7030A0"/>
                </a:solidFill>
              </a:rPr>
              <a:t>The DOAS heat pump</a:t>
            </a:r>
            <a:r>
              <a:rPr lang="en-US" dirty="0" smtClean="0"/>
              <a:t> provides any necessary dehumidification</a:t>
            </a:r>
          </a:p>
          <a:p>
            <a:pPr>
              <a:buFont typeface="Arial" pitchFamily="34" charset="0"/>
              <a:buChar char="•"/>
            </a:pPr>
            <a:endParaRPr lang="en-US" b="1" dirty="0" smtClean="0">
              <a:solidFill>
                <a:srgbClr val="7030A0"/>
              </a:solidFill>
            </a:endParaRPr>
          </a:p>
          <a:p>
            <a:pPr>
              <a:buFont typeface="Arial" pitchFamily="34" charset="0"/>
              <a:buChar char="•"/>
            </a:pPr>
            <a:r>
              <a:rPr lang="en-US" dirty="0" smtClean="0"/>
              <a:t>The water is condensed out of the air until 55% RH is reached and then reheated</a:t>
            </a:r>
          </a:p>
          <a:p>
            <a:pPr>
              <a:buFont typeface="Arial" pitchFamily="34" charset="0"/>
              <a:buChar char="•"/>
            </a:pPr>
            <a:endParaRPr lang="en-US" dirty="0" smtClean="0"/>
          </a:p>
          <a:p>
            <a:pPr>
              <a:buFont typeface="Arial" pitchFamily="34" charset="0"/>
              <a:buChar char="•"/>
            </a:pPr>
            <a:r>
              <a:rPr lang="en-US" b="1" dirty="0" smtClean="0"/>
              <a:t>All air from the laboratories is exhausted </a:t>
            </a:r>
            <a:r>
              <a:rPr lang="en-US" dirty="0" smtClean="0"/>
              <a:t>from the building after passing over the </a:t>
            </a:r>
            <a:r>
              <a:rPr lang="en-US" b="1" dirty="0" smtClean="0">
                <a:solidFill>
                  <a:srgbClr val="990033"/>
                </a:solidFill>
              </a:rPr>
              <a:t>enthalpy wheel</a:t>
            </a:r>
          </a:p>
        </p:txBody>
      </p:sp>
      <p:graphicFrame>
        <p:nvGraphicFramePr>
          <p:cNvPr id="8" name="Table 7"/>
          <p:cNvGraphicFramePr>
            <a:graphicFrameLocks noGrp="1"/>
          </p:cNvGraphicFramePr>
          <p:nvPr/>
        </p:nvGraphicFramePr>
        <p:xfrm>
          <a:off x="18897600" y="847725"/>
          <a:ext cx="7195820" cy="600075"/>
        </p:xfrm>
        <a:graphic>
          <a:graphicData uri="http://schemas.openxmlformats.org/drawingml/2006/table">
            <a:tbl>
              <a:tblPr/>
              <a:tblGrid>
                <a:gridCol w="1181100"/>
                <a:gridCol w="525145"/>
                <a:gridCol w="528955"/>
                <a:gridCol w="666750"/>
                <a:gridCol w="816610"/>
                <a:gridCol w="854075"/>
                <a:gridCol w="788670"/>
                <a:gridCol w="854075"/>
                <a:gridCol w="454660"/>
                <a:gridCol w="525780"/>
              </a:tblGrid>
              <a:tr h="200025">
                <a:tc>
                  <a:txBody>
                    <a:bodyPr/>
                    <a:lstStyle/>
                    <a:p>
                      <a:pPr marL="0" marR="0">
                        <a:lnSpc>
                          <a:spcPct val="115000"/>
                        </a:lnSpc>
                        <a:spcBef>
                          <a:spcPts val="0"/>
                        </a:spcBef>
                        <a:spcAft>
                          <a:spcPts val="0"/>
                        </a:spcAft>
                      </a:pPr>
                      <a:r>
                        <a:rPr lang="en-US" sz="1100" b="1">
                          <a:solidFill>
                            <a:srgbClr val="000000"/>
                          </a:solidFill>
                          <a:latin typeface="Calibri"/>
                          <a:ea typeface="Times New Roman"/>
                          <a:cs typeface="Times New Roman"/>
                        </a:rPr>
                        <a:t>Lab/CB DOAS HP</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MBH</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TONS</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CFM</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UNIT MBH</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 OF UNITS</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UNIT CFM</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 OF UNITS</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COP</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EER</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200025">
                <a:tc>
                  <a:txBody>
                    <a:bodyPr/>
                    <a:lstStyle/>
                    <a:p>
                      <a:pPr marL="0" marR="0">
                        <a:lnSpc>
                          <a:spcPct val="115000"/>
                        </a:lnSpc>
                        <a:spcBef>
                          <a:spcPts val="0"/>
                        </a:spcBef>
                        <a:spcAft>
                          <a:spcPts val="0"/>
                        </a:spcAft>
                      </a:pPr>
                      <a:r>
                        <a:rPr lang="en-US" sz="1100" b="1">
                          <a:solidFill>
                            <a:srgbClr val="000000"/>
                          </a:solidFill>
                          <a:latin typeface="Calibri"/>
                          <a:ea typeface="Times New Roman"/>
                          <a:cs typeface="Times New Roman"/>
                        </a:rPr>
                        <a:t>Heating</a:t>
                      </a:r>
                      <a:endParaRPr lang="en-US" sz="1200">
                        <a:latin typeface="ArialMT"/>
                        <a:ea typeface="Calibri"/>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1,203</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100</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101,255</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406</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3</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12,400</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9</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4.30</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14.67</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100" b="1">
                          <a:solidFill>
                            <a:srgbClr val="000000"/>
                          </a:solidFill>
                          <a:latin typeface="Calibri"/>
                          <a:ea typeface="Times New Roman"/>
                          <a:cs typeface="Times New Roman"/>
                        </a:rPr>
                        <a:t>Cooling</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8,154</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680</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101,255</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916</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9</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12,400</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9</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5.33</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Times New Roman"/>
                        </a:rPr>
                        <a:t>18.20</a:t>
                      </a:r>
                      <a:endParaRPr lang="en-US" sz="1200" dirty="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3" name="Straight Arrow Connector 12"/>
          <p:cNvCxnSpPr/>
          <p:nvPr/>
        </p:nvCxnSpPr>
        <p:spPr>
          <a:xfrm rot="10800000">
            <a:off x="23012400" y="2133600"/>
            <a:ext cx="2286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22936200" y="3429000"/>
            <a:ext cx="2286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22136100" y="3162300"/>
            <a:ext cx="2286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21678900" y="2705100"/>
            <a:ext cx="2286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21031200" y="2743200"/>
            <a:ext cx="1524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1259800" y="2436812"/>
            <a:ext cx="1524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0308094" y="2400300"/>
            <a:ext cx="2286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0.00556 L -4.44444E-6 -0.05 " pathEditMode="relative" ptsTypes="AA">
                                      <p:cBhvr>
                                        <p:cTn id="6" dur="2000" fill="hold"/>
                                        <p:tgtEl>
                                          <p:spTgt spid="24"/>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11111E-6 0.00556 L -1.11111E-6 -0.03889 " pathEditMode="relative" ptsTypes="AA">
                                      <p:cBhvr>
                                        <p:cTn id="8" dur="2000" fill="hold"/>
                                        <p:tgtEl>
                                          <p:spTgt spid="22"/>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1.11111E-6 0 L -0.02222 0 " pathEditMode="relative" ptsTypes="AA">
                                      <p:cBhvr>
                                        <p:cTn id="10" dur="2000" fill="hold"/>
                                        <p:tgtEl>
                                          <p:spTgt spid="2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4.44444E-6 -1.11111E-6 L -0.0625 -1.11111E-6 " pathEditMode="relative" rAng="0" ptsTypes="AA">
                                      <p:cBhvr>
                                        <p:cTn id="14" dur="2000" fill="hold"/>
                                        <p:tgtEl>
                                          <p:spTgt spid="13"/>
                                        </p:tgtEl>
                                        <p:attrNameLst>
                                          <p:attrName>ppt_x</p:attrName>
                                          <p:attrName>ppt_y</p:attrName>
                                        </p:attrNameLst>
                                      </p:cBhvr>
                                      <p:rCtr x="-31" y="0"/>
                                    </p:animMotion>
                                  </p:childTnLst>
                                </p:cTn>
                              </p:par>
                              <p:par>
                                <p:cTn id="15" presetID="0" presetClass="path" presetSubtype="0" accel="50000" decel="50000" fill="hold" nodeType="withEffect">
                                  <p:stCondLst>
                                    <p:cond delay="0"/>
                                  </p:stCondLst>
                                  <p:childTnLst>
                                    <p:animMotion origin="layout" path="M -6.23148E-5 -0.00555 L -6.23148E-5 0.07215 " pathEditMode="relative" ptsTypes="AA">
                                      <p:cBhvr>
                                        <p:cTn id="16" dur="2000" fill="hold"/>
                                        <p:tgtEl>
                                          <p:spTgt spid="19"/>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4.44444E-6 -2.41499E-6 L -4.44444E-6 -0.04441 " pathEditMode="relative" rAng="0" ptsTypes="AA">
                                      <p:cBhvr>
                                        <p:cTn id="20" dur="2000" fill="hold"/>
                                        <p:tgtEl>
                                          <p:spTgt spid="26"/>
                                        </p:tgtEl>
                                        <p:attrNameLst>
                                          <p:attrName>ppt_x</p:attrName>
                                          <p:attrName>ppt_y</p:attrName>
                                        </p:attrNameLst>
                                      </p:cBhvr>
                                      <p:rCtr x="0" y="-22"/>
                                    </p:animMotion>
                                  </p:childTnLst>
                                </p:cTn>
                              </p:par>
                              <p:par>
                                <p:cTn id="21" presetID="0" presetClass="path" presetSubtype="0" accel="50000" decel="50000" fill="hold" nodeType="withEffect">
                                  <p:stCondLst>
                                    <p:cond delay="0"/>
                                  </p:stCondLst>
                                  <p:childTnLst>
                                    <p:animMotion origin="layout" path="M 0.00278 0.00023 L 0.06389 0.00023 " pathEditMode="relative" rAng="0" ptsTypes="AA">
                                      <p:cBhvr>
                                        <p:cTn id="22" dur="2000" fill="hold"/>
                                        <p:tgtEl>
                                          <p:spTgt spid="28"/>
                                        </p:tgtEl>
                                        <p:attrNameLst>
                                          <p:attrName>ppt_x</p:attrName>
                                          <p:attrName>ppt_y</p:attrName>
                                        </p:attrNameLst>
                                      </p:cBhvr>
                                      <p:rCtr x="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b="1" dirty="0" smtClean="0">
                <a:solidFill>
                  <a:schemeClr val="tx2"/>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sp>
        <p:nvSpPr>
          <p:cNvPr id="9" name="TextBox 8"/>
          <p:cNvSpPr txBox="1"/>
          <p:nvPr/>
        </p:nvSpPr>
        <p:spPr>
          <a:xfrm>
            <a:off x="9296400" y="533400"/>
            <a:ext cx="81534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Office Mechanical System Redesign:</a:t>
            </a:r>
            <a:endParaRPr lang="en-US" sz="2400" u="sng" dirty="0">
              <a:solidFill>
                <a:schemeClr val="tx2">
                  <a:lumMod val="75000"/>
                </a:schemeClr>
              </a:solidFill>
            </a:endParaRPr>
          </a:p>
        </p:txBody>
      </p:sp>
      <p:pic>
        <p:nvPicPr>
          <p:cNvPr id="7" name="Picture 6" descr="SCHEMATIC.jpg"/>
          <p:cNvPicPr/>
          <p:nvPr/>
        </p:nvPicPr>
        <p:blipFill>
          <a:blip r:embed="rId3"/>
          <a:stretch>
            <a:fillRect/>
          </a:stretch>
        </p:blipFill>
        <p:spPr>
          <a:xfrm>
            <a:off x="19431000" y="2057400"/>
            <a:ext cx="6286039" cy="3864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0" name="Table 9"/>
          <p:cNvGraphicFramePr>
            <a:graphicFrameLocks noGrp="1"/>
          </p:cNvGraphicFramePr>
          <p:nvPr/>
        </p:nvGraphicFramePr>
        <p:xfrm>
          <a:off x="19812000" y="672084"/>
          <a:ext cx="5426710" cy="1156716"/>
        </p:xfrm>
        <a:graphic>
          <a:graphicData uri="http://schemas.openxmlformats.org/drawingml/2006/table">
            <a:tbl>
              <a:tblPr/>
              <a:tblGrid>
                <a:gridCol w="872490"/>
                <a:gridCol w="596900"/>
                <a:gridCol w="459105"/>
                <a:gridCol w="526415"/>
                <a:gridCol w="446405"/>
                <a:gridCol w="493395"/>
                <a:gridCol w="491490"/>
                <a:gridCol w="560070"/>
                <a:gridCol w="454660"/>
                <a:gridCol w="525780"/>
              </a:tblGrid>
              <a:tr h="200025">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Times New Roman"/>
                        </a:rPr>
                        <a:t>Office Rooftop HP </a:t>
                      </a:r>
                      <a:endParaRPr lang="en-US" sz="1200" dirty="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BTUH</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TONS</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CFM</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UNIT MBH</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 OF UNITS</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UNIT CFM</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 OF UNITS</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100" b="1" dirty="0">
                          <a:solidFill>
                            <a:srgbClr val="000000"/>
                          </a:solidFill>
                          <a:latin typeface="Calibri"/>
                          <a:ea typeface="Times New Roman"/>
                          <a:cs typeface="Times New Roman"/>
                        </a:rPr>
                        <a:t>COP</a:t>
                      </a:r>
                      <a:endParaRPr lang="en-US" sz="1200" dirty="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EER</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200025">
                <a:tc>
                  <a:txBody>
                    <a:bodyPr/>
                    <a:lstStyle/>
                    <a:p>
                      <a:pPr marL="0" marR="0">
                        <a:lnSpc>
                          <a:spcPct val="115000"/>
                        </a:lnSpc>
                        <a:spcBef>
                          <a:spcPts val="0"/>
                        </a:spcBef>
                        <a:spcAft>
                          <a:spcPts val="0"/>
                        </a:spcAft>
                      </a:pPr>
                      <a:r>
                        <a:rPr lang="en-US" sz="1100" b="1">
                          <a:solidFill>
                            <a:srgbClr val="000000"/>
                          </a:solidFill>
                          <a:latin typeface="Calibri"/>
                          <a:ea typeface="Times New Roman"/>
                          <a:cs typeface="Times New Roman"/>
                        </a:rPr>
                        <a:t>Heating</a:t>
                      </a:r>
                      <a:endParaRPr lang="en-US" sz="1200">
                        <a:latin typeface="ArialMT"/>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196,521</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16</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15,627</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181</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2</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8,000</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Calibri"/>
                          <a:ea typeface="Times New Roman"/>
                          <a:cs typeface="Times New Roman"/>
                        </a:rPr>
                        <a:t>2</a:t>
                      </a:r>
                      <a:endParaRPr lang="en-US" sz="1200" dirty="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Times New Roman"/>
                        </a:rPr>
                        <a:t>3.40</a:t>
                      </a:r>
                      <a:endParaRPr lang="en-US" sz="1200" dirty="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11.60</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100" b="1">
                          <a:solidFill>
                            <a:srgbClr val="000000"/>
                          </a:solidFill>
                          <a:latin typeface="Calibri"/>
                          <a:ea typeface="Times New Roman"/>
                          <a:cs typeface="Times New Roman"/>
                        </a:rPr>
                        <a:t>Cooling</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405,640</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34</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15,627</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237</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2</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8,000</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2</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Times New Roman"/>
                        </a:rPr>
                        <a:t>4.25</a:t>
                      </a:r>
                      <a:endParaRPr lang="en-US" sz="120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Times New Roman"/>
                        </a:rPr>
                        <a:t>14.50</a:t>
                      </a:r>
                      <a:endParaRPr lang="en-US" sz="1200" dirty="0">
                        <a:latin typeface="Arial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9448800" y="1066800"/>
            <a:ext cx="6629400" cy="4524315"/>
          </a:xfrm>
          <a:prstGeom prst="rect">
            <a:avLst/>
          </a:prstGeom>
          <a:noFill/>
        </p:spPr>
        <p:txBody>
          <a:bodyPr wrap="square" rtlCol="0">
            <a:spAutoFit/>
          </a:bodyPr>
          <a:lstStyle/>
          <a:p>
            <a:pPr>
              <a:buFont typeface="Arial" pitchFamily="34" charset="0"/>
              <a:buChar char="•"/>
            </a:pPr>
            <a:r>
              <a:rPr lang="en-US" dirty="0" smtClean="0"/>
              <a:t>Water is supplied from the </a:t>
            </a:r>
            <a:r>
              <a:rPr lang="en-US" b="1" dirty="0" smtClean="0">
                <a:solidFill>
                  <a:srgbClr val="FFC000"/>
                </a:solidFill>
              </a:rPr>
              <a:t>heat exchanger</a:t>
            </a:r>
            <a:r>
              <a:rPr lang="en-US" dirty="0" smtClean="0">
                <a:solidFill>
                  <a:srgbClr val="FFC000"/>
                </a:solidFill>
              </a:rPr>
              <a:t> </a:t>
            </a:r>
            <a:r>
              <a:rPr lang="en-US" dirty="0" smtClean="0"/>
              <a:t>to the </a:t>
            </a:r>
            <a:r>
              <a:rPr lang="en-US" b="1" dirty="0" smtClean="0">
                <a:solidFill>
                  <a:srgbClr val="002060"/>
                </a:solidFill>
              </a:rPr>
              <a:t>rooftop heat pump</a:t>
            </a:r>
            <a:r>
              <a:rPr lang="en-US" b="1" dirty="0" smtClean="0"/>
              <a:t> </a:t>
            </a:r>
            <a:r>
              <a:rPr lang="en-US" dirty="0" smtClean="0"/>
              <a:t>where the heat energy is transferred to the air that is then supplied to the offices</a:t>
            </a:r>
          </a:p>
          <a:p>
            <a:pPr>
              <a:buFont typeface="Arial" pitchFamily="34" charset="0"/>
              <a:buChar char="•"/>
            </a:pPr>
            <a:endParaRPr lang="en-US" dirty="0" smtClean="0"/>
          </a:p>
          <a:p>
            <a:pPr>
              <a:buFont typeface="Arial" pitchFamily="34" charset="0"/>
              <a:buChar char="•"/>
            </a:pPr>
            <a:r>
              <a:rPr lang="en-US" dirty="0" smtClean="0"/>
              <a:t>The </a:t>
            </a:r>
            <a:r>
              <a:rPr lang="en-US" b="1" dirty="0" smtClean="0">
                <a:solidFill>
                  <a:srgbClr val="002060"/>
                </a:solidFill>
              </a:rPr>
              <a:t>rooftop heat pump</a:t>
            </a:r>
            <a:r>
              <a:rPr lang="en-US" dirty="0" smtClean="0"/>
              <a:t> supplies air to the offices at 52</a:t>
            </a:r>
            <a:r>
              <a:rPr lang="en-US" dirty="0" smtClean="0">
                <a:latin typeface="Calibri"/>
              </a:rPr>
              <a:t>⁰</a:t>
            </a:r>
            <a:r>
              <a:rPr lang="en-US" dirty="0" smtClean="0"/>
              <a:t>F through a </a:t>
            </a:r>
            <a:r>
              <a:rPr lang="en-US" b="1" dirty="0" smtClean="0"/>
              <a:t>VAV box and reheat coil</a:t>
            </a:r>
          </a:p>
          <a:p>
            <a:pPr>
              <a:buFont typeface="Arial" pitchFamily="34" charset="0"/>
              <a:buChar char="•"/>
            </a:pPr>
            <a:endParaRPr lang="en-US" dirty="0" smtClean="0"/>
          </a:p>
          <a:p>
            <a:pPr lvl="1">
              <a:buFont typeface="Arial" pitchFamily="34" charset="0"/>
              <a:buChar char="•"/>
            </a:pPr>
            <a:r>
              <a:rPr lang="en-US" dirty="0" smtClean="0"/>
              <a:t>The </a:t>
            </a:r>
            <a:r>
              <a:rPr lang="en-US" b="1" dirty="0" smtClean="0"/>
              <a:t>water for the reheat coils </a:t>
            </a:r>
            <a:r>
              <a:rPr lang="en-US" dirty="0" smtClean="0"/>
              <a:t>is provided by the </a:t>
            </a:r>
            <a:r>
              <a:rPr lang="en-US" b="1" dirty="0" smtClean="0">
                <a:solidFill>
                  <a:srgbClr val="FF0000"/>
                </a:solidFill>
              </a:rPr>
              <a:t>water-to-water heat pumps</a:t>
            </a:r>
            <a:endParaRPr lang="en-US" dirty="0" smtClean="0"/>
          </a:p>
          <a:p>
            <a:pPr>
              <a:buFont typeface="Arial" pitchFamily="34" charset="0"/>
              <a:buChar char="•"/>
            </a:pPr>
            <a:endParaRPr lang="en-US" dirty="0" smtClean="0"/>
          </a:p>
          <a:p>
            <a:pPr>
              <a:buFont typeface="Arial" pitchFamily="34" charset="0"/>
              <a:buChar char="•"/>
            </a:pPr>
            <a:r>
              <a:rPr lang="en-US" b="1" dirty="0" smtClean="0"/>
              <a:t>Air is returned </a:t>
            </a:r>
            <a:r>
              <a:rPr lang="en-US" dirty="0" smtClean="0"/>
              <a:t>from the offices to the </a:t>
            </a:r>
            <a:r>
              <a:rPr lang="en-US" b="1" dirty="0" smtClean="0">
                <a:solidFill>
                  <a:srgbClr val="002060"/>
                </a:solidFill>
              </a:rPr>
              <a:t>rooftop heat pump </a:t>
            </a:r>
            <a:r>
              <a:rPr lang="en-US" dirty="0" smtClean="0"/>
              <a:t>decrease the amount of air conditioning </a:t>
            </a:r>
          </a:p>
          <a:p>
            <a:endParaRPr lang="en-US" dirty="0" smtClean="0"/>
          </a:p>
          <a:p>
            <a:pPr>
              <a:buFont typeface="Arial" pitchFamily="34" charset="0"/>
              <a:buChar char="•"/>
            </a:pPr>
            <a:r>
              <a:rPr lang="en-US" b="1" dirty="0" smtClean="0"/>
              <a:t>Dehumidification</a:t>
            </a:r>
            <a:r>
              <a:rPr lang="en-US" dirty="0" smtClean="0"/>
              <a:t> is completed in the </a:t>
            </a:r>
            <a:r>
              <a:rPr lang="en-US" b="1" dirty="0" smtClean="0">
                <a:solidFill>
                  <a:srgbClr val="002060"/>
                </a:solidFill>
              </a:rPr>
              <a:t>rooftop heat pump</a:t>
            </a:r>
            <a:r>
              <a:rPr lang="en-US" b="1" dirty="0" smtClean="0"/>
              <a:t> </a:t>
            </a:r>
            <a:r>
              <a:rPr lang="en-US" dirty="0" smtClean="0"/>
              <a:t>similar to the </a:t>
            </a:r>
            <a:r>
              <a:rPr lang="en-US" b="1" dirty="0" smtClean="0">
                <a:solidFill>
                  <a:srgbClr val="7030A0"/>
                </a:solidFill>
              </a:rPr>
              <a:t>DOAS heat pump </a:t>
            </a:r>
            <a:r>
              <a:rPr lang="en-US" dirty="0" smtClean="0"/>
              <a:t>but without the help of the </a:t>
            </a:r>
            <a:r>
              <a:rPr lang="en-US" b="1" dirty="0" smtClean="0">
                <a:solidFill>
                  <a:srgbClr val="990033"/>
                </a:solidFill>
              </a:rPr>
              <a:t>enthalpy wheel </a:t>
            </a:r>
          </a:p>
        </p:txBody>
      </p:sp>
      <p:cxnSp>
        <p:nvCxnSpPr>
          <p:cNvPr id="12" name="Straight Arrow Connector 11"/>
          <p:cNvCxnSpPr/>
          <p:nvPr/>
        </p:nvCxnSpPr>
        <p:spPr>
          <a:xfrm rot="10800000">
            <a:off x="23088600" y="3579812"/>
            <a:ext cx="1524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2402800" y="3657600"/>
            <a:ext cx="1524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21717000" y="4495800"/>
            <a:ext cx="2286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20154900" y="4838700"/>
            <a:ext cx="2286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336000" y="4876800"/>
            <a:ext cx="2286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0.00023 L -0.01944 0.00023 " pathEditMode="relative" ptsTypes="AA">
                                      <p:cBhvr>
                                        <p:cTn id="6" dur="2000" fill="hold"/>
                                        <p:tgtEl>
                                          <p:spTgt spid="1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4.44444E-6 -0.0111 L -4.44444E-6 0.07773 " pathEditMode="relative" rAng="0" ptsTypes="AA">
                                      <p:cBhvr>
                                        <p:cTn id="8" dur="2000" fill="hold"/>
                                        <p:tgtEl>
                                          <p:spTgt spid="13"/>
                                        </p:tgtEl>
                                        <p:attrNameLst>
                                          <p:attrName>ppt_x</p:attrName>
                                          <p:attrName>ppt_y</p:attrName>
                                        </p:attrNameLst>
                                      </p:cBhvr>
                                      <p:rCtr x="0" y="44"/>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1.11111E-6 0.00555 L 1.11111E-6 0.04996 " pathEditMode="relative" ptsTypes="AA">
                                      <p:cBhvr>
                                        <p:cTn id="12" dur="2000" fill="hold"/>
                                        <p:tgtEl>
                                          <p:spTgt spid="17"/>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1.11111E-6 8.78816E-7 L -0.01944 8.78816E-7 " pathEditMode="relative" ptsTypes="AA">
                                      <p:cBhvr>
                                        <p:cTn id="14" dur="2000" fill="hold"/>
                                        <p:tgtEl>
                                          <p:spTgt spid="1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1.11111E-6 -3.284E-6 L 0.01945 -3.284E-6 " pathEditMode="relative" ptsTypes="AA">
                                      <p:cBhvr>
                                        <p:cTn id="18" dur="2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b="1" dirty="0" smtClean="0">
                <a:solidFill>
                  <a:schemeClr val="tx2"/>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sp>
        <p:nvSpPr>
          <p:cNvPr id="9" name="TextBox 8"/>
          <p:cNvSpPr txBox="1"/>
          <p:nvPr/>
        </p:nvSpPr>
        <p:spPr>
          <a:xfrm>
            <a:off x="9296400" y="533400"/>
            <a:ext cx="81534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Open Loop Geothermal System Redesign:</a:t>
            </a:r>
            <a:endParaRPr lang="en-US" sz="2400" u="sng" dirty="0">
              <a:solidFill>
                <a:schemeClr val="tx2">
                  <a:lumMod val="75000"/>
                </a:schemeClr>
              </a:solidFill>
            </a:endParaRPr>
          </a:p>
        </p:txBody>
      </p:sp>
      <p:pic>
        <p:nvPicPr>
          <p:cNvPr id="14" name="Picture 13" descr="SCHEMATIC.jpg"/>
          <p:cNvPicPr/>
          <p:nvPr/>
        </p:nvPicPr>
        <p:blipFill>
          <a:blip r:embed="rId3"/>
          <a:stretch>
            <a:fillRect/>
          </a:stretch>
        </p:blipFill>
        <p:spPr>
          <a:xfrm>
            <a:off x="18648797" y="935868"/>
            <a:ext cx="8021203" cy="4931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9525000" y="1066800"/>
            <a:ext cx="8153400" cy="5078313"/>
          </a:xfrm>
          <a:prstGeom prst="rect">
            <a:avLst/>
          </a:prstGeom>
          <a:noFill/>
        </p:spPr>
        <p:txBody>
          <a:bodyPr wrap="square" rtlCol="0">
            <a:spAutoFit/>
          </a:bodyPr>
          <a:lstStyle/>
          <a:p>
            <a:pPr>
              <a:buFont typeface="Arial" pitchFamily="34" charset="0"/>
              <a:buChar char="•"/>
            </a:pPr>
            <a:r>
              <a:rPr lang="en-US" dirty="0" smtClean="0"/>
              <a:t>Water from the </a:t>
            </a:r>
            <a:r>
              <a:rPr lang="en-US" b="1" dirty="0" smtClean="0">
                <a:solidFill>
                  <a:srgbClr val="FF0000"/>
                </a:solidFill>
              </a:rPr>
              <a:t>water to water heat pumps</a:t>
            </a:r>
            <a:r>
              <a:rPr lang="en-US" dirty="0" smtClean="0"/>
              <a:t>, </a:t>
            </a:r>
            <a:r>
              <a:rPr lang="en-US" b="1" dirty="0" smtClean="0">
                <a:solidFill>
                  <a:srgbClr val="002060"/>
                </a:solidFill>
              </a:rPr>
              <a:t>rooftop heat pumps</a:t>
            </a:r>
            <a:r>
              <a:rPr lang="en-US" dirty="0" smtClean="0"/>
              <a:t>, and </a:t>
            </a:r>
            <a:r>
              <a:rPr lang="en-US" b="1" dirty="0" smtClean="0">
                <a:solidFill>
                  <a:srgbClr val="7030A0"/>
                </a:solidFill>
              </a:rPr>
              <a:t>DOAS heat pumps</a:t>
            </a:r>
            <a:r>
              <a:rPr lang="en-US" dirty="0" smtClean="0">
                <a:solidFill>
                  <a:srgbClr val="7030A0"/>
                </a:solidFill>
              </a:rPr>
              <a:t> </a:t>
            </a:r>
            <a:r>
              <a:rPr lang="en-US" dirty="0" smtClean="0"/>
              <a:t>is returned back to the </a:t>
            </a:r>
            <a:r>
              <a:rPr lang="en-US" b="1" dirty="0" smtClean="0">
                <a:solidFill>
                  <a:srgbClr val="FFC000"/>
                </a:solidFill>
              </a:rPr>
              <a:t>heat exchanger</a:t>
            </a:r>
            <a:r>
              <a:rPr lang="en-US" dirty="0" smtClean="0"/>
              <a:t>.  </a:t>
            </a:r>
          </a:p>
          <a:p>
            <a:pPr>
              <a:buFont typeface="Arial" pitchFamily="34" charset="0"/>
              <a:buChar char="•"/>
            </a:pPr>
            <a:endParaRPr lang="en-US" dirty="0" smtClean="0"/>
          </a:p>
          <a:p>
            <a:pPr>
              <a:buFont typeface="Arial" pitchFamily="34" charset="0"/>
              <a:buChar char="•"/>
            </a:pPr>
            <a:r>
              <a:rPr lang="en-US" dirty="0" smtClean="0"/>
              <a:t>During the cooling season:</a:t>
            </a:r>
          </a:p>
          <a:p>
            <a:pPr lvl="1">
              <a:buFont typeface="Arial" pitchFamily="34" charset="0"/>
              <a:buChar char="•"/>
            </a:pPr>
            <a:endParaRPr lang="en-US" dirty="0" smtClean="0"/>
          </a:p>
          <a:p>
            <a:pPr lvl="1">
              <a:buFont typeface="Arial" pitchFamily="34" charset="0"/>
              <a:buChar char="•"/>
            </a:pPr>
            <a:r>
              <a:rPr lang="en-US" dirty="0" smtClean="0"/>
              <a:t>The systems returned water transfers the heat energy through the </a:t>
            </a:r>
            <a:r>
              <a:rPr lang="en-US" b="1" dirty="0" smtClean="0">
                <a:solidFill>
                  <a:srgbClr val="FFC000"/>
                </a:solidFill>
              </a:rPr>
              <a:t>heat exchanger</a:t>
            </a:r>
            <a:r>
              <a:rPr lang="en-US" dirty="0" smtClean="0">
                <a:solidFill>
                  <a:srgbClr val="FFC000"/>
                </a:solidFill>
              </a:rPr>
              <a:t> </a:t>
            </a:r>
            <a:r>
              <a:rPr lang="en-US" dirty="0" smtClean="0"/>
              <a:t>back to the </a:t>
            </a:r>
            <a:r>
              <a:rPr lang="en-US" b="1" dirty="0" smtClean="0">
                <a:solidFill>
                  <a:srgbClr val="00B050"/>
                </a:solidFill>
              </a:rPr>
              <a:t>water retention pond</a:t>
            </a:r>
            <a:r>
              <a:rPr lang="en-US" dirty="0" smtClean="0">
                <a:solidFill>
                  <a:srgbClr val="00B050"/>
                </a:solidFill>
              </a:rPr>
              <a:t> </a:t>
            </a:r>
          </a:p>
          <a:p>
            <a:pPr lvl="1">
              <a:buFont typeface="Arial" pitchFamily="34" charset="0"/>
              <a:buChar char="•"/>
            </a:pPr>
            <a:endParaRPr lang="en-US" dirty="0" smtClean="0">
              <a:solidFill>
                <a:srgbClr val="00B050"/>
              </a:solidFill>
            </a:endParaRPr>
          </a:p>
          <a:p>
            <a:pPr lvl="1">
              <a:buFont typeface="Arial" pitchFamily="34" charset="0"/>
              <a:buChar char="•"/>
            </a:pPr>
            <a:r>
              <a:rPr lang="en-US" dirty="0" smtClean="0"/>
              <a:t>After the heat is rejected it is re-circulated into the system to continue the process</a:t>
            </a:r>
          </a:p>
          <a:p>
            <a:pPr>
              <a:buFont typeface="Arial" pitchFamily="34" charset="0"/>
              <a:buChar char="•"/>
            </a:pPr>
            <a:endParaRPr lang="en-US" dirty="0" smtClean="0"/>
          </a:p>
          <a:p>
            <a:pPr>
              <a:buFont typeface="Arial" pitchFamily="34" charset="0"/>
              <a:buChar char="•"/>
            </a:pPr>
            <a:r>
              <a:rPr lang="en-US" dirty="0" smtClean="0"/>
              <a:t>During the heating season :</a:t>
            </a:r>
          </a:p>
          <a:p>
            <a:pPr>
              <a:buFont typeface="Arial" pitchFamily="34" charset="0"/>
              <a:buChar char="•"/>
            </a:pPr>
            <a:endParaRPr lang="en-US" dirty="0" smtClean="0"/>
          </a:p>
          <a:p>
            <a:pPr lvl="1">
              <a:buFont typeface="Arial" pitchFamily="34" charset="0"/>
              <a:buChar char="•"/>
            </a:pPr>
            <a:r>
              <a:rPr lang="en-US" dirty="0" smtClean="0"/>
              <a:t>The systems returned water absorbs energy from through the </a:t>
            </a:r>
            <a:r>
              <a:rPr lang="en-US" b="1" dirty="0" smtClean="0">
                <a:solidFill>
                  <a:srgbClr val="FFC000"/>
                </a:solidFill>
              </a:rPr>
              <a:t>heat exchanger</a:t>
            </a:r>
            <a:r>
              <a:rPr lang="en-US" dirty="0" smtClean="0">
                <a:solidFill>
                  <a:srgbClr val="FFC000"/>
                </a:solidFill>
              </a:rPr>
              <a:t> </a:t>
            </a:r>
            <a:r>
              <a:rPr lang="en-US" dirty="0" smtClean="0"/>
              <a:t>from the </a:t>
            </a:r>
            <a:r>
              <a:rPr lang="en-US" b="1" dirty="0" smtClean="0">
                <a:solidFill>
                  <a:srgbClr val="00B050"/>
                </a:solidFill>
              </a:rPr>
              <a:t>water retention pond</a:t>
            </a:r>
            <a:r>
              <a:rPr lang="en-US" dirty="0" smtClean="0">
                <a:solidFill>
                  <a:srgbClr val="00B050"/>
                </a:solidFill>
              </a:rPr>
              <a:t> </a:t>
            </a:r>
            <a:endParaRPr lang="en-US" dirty="0" smtClean="0"/>
          </a:p>
          <a:p>
            <a:pPr lvl="1">
              <a:buFont typeface="Arial" pitchFamily="34" charset="0"/>
              <a:buChar char="•"/>
            </a:pPr>
            <a:endParaRPr lang="en-US" dirty="0" smtClean="0"/>
          </a:p>
          <a:p>
            <a:pPr lvl="1">
              <a:buFont typeface="Arial" pitchFamily="34" charset="0"/>
              <a:buChar char="•"/>
            </a:pPr>
            <a:r>
              <a:rPr lang="en-US" dirty="0" smtClean="0"/>
              <a:t>After the heat is absorbed into the system, the water pumped back to the </a:t>
            </a:r>
            <a:r>
              <a:rPr lang="en-US" b="1" dirty="0" smtClean="0">
                <a:solidFill>
                  <a:srgbClr val="00B050"/>
                </a:solidFill>
              </a:rPr>
              <a:t>water retention pond </a:t>
            </a:r>
            <a:endParaRPr lang="en-US" b="1" dirty="0">
              <a:solidFill>
                <a:srgbClr val="00B050"/>
              </a:solidFill>
            </a:endParaRPr>
          </a:p>
        </p:txBody>
      </p:sp>
      <p:cxnSp>
        <p:nvCxnSpPr>
          <p:cNvPr id="8" name="Straight Arrow Connector 7"/>
          <p:cNvCxnSpPr/>
          <p:nvPr/>
        </p:nvCxnSpPr>
        <p:spPr>
          <a:xfrm rot="5400000" flipH="1" flipV="1">
            <a:off x="22745700" y="3771900"/>
            <a:ext cx="3810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2593300" y="1942306"/>
            <a:ext cx="2286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012400" y="2362200"/>
            <a:ext cx="3048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21678900" y="2781300"/>
            <a:ext cx="2286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945600" y="2360612"/>
            <a:ext cx="3048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4.19056E-6 L 0.01389 4.19056E-6 " pathEditMode="relative" ptsTypes="AA">
                                      <p:cBhvr>
                                        <p:cTn id="6" dur="2000" fill="hold"/>
                                        <p:tgtEl>
                                          <p:spTgt spid="1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2.22222E-6 -0.00555 L 2.22222E-6 0.04995 " pathEditMode="relative" ptsTypes="AA">
                                      <p:cBhvr>
                                        <p:cTn id="8" dur="2000" fill="hold"/>
                                        <p:tgtEl>
                                          <p:spTgt spid="12"/>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1.11111E-6 -7.9556E-7 L -1.11111E-6 -0.16651 " pathEditMode="relative" rAng="0" ptsTypes="AA">
                                      <p:cBhvr>
                                        <p:cTn id="10" dur="2000" fill="hold"/>
                                        <p:tgtEl>
                                          <p:spTgt spid="8"/>
                                        </p:tgtEl>
                                        <p:attrNameLst>
                                          <p:attrName>ppt_x</p:attrName>
                                          <p:attrName>ppt_y</p:attrName>
                                        </p:attrNameLst>
                                      </p:cBhvr>
                                      <p:rCtr x="0" y="-83"/>
                                    </p:animMotion>
                                  </p:childTnLst>
                                </p:cTn>
                              </p:par>
                              <p:par>
                                <p:cTn id="11" presetID="0" presetClass="path" presetSubtype="0" accel="50000" decel="50000" fill="hold" nodeType="withEffect">
                                  <p:stCondLst>
                                    <p:cond delay="0"/>
                                  </p:stCondLst>
                                  <p:childTnLst>
                                    <p:animMotion origin="layout" path="M 4.44444E-6 0.00024 L 0.01388 0.00024 " pathEditMode="relative" ptsTypes="AA">
                                      <p:cBhvr>
                                        <p:cTn id="12" dur="2000" fill="hold"/>
                                        <p:tgtEl>
                                          <p:spTgt spid="19"/>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4.44444E-6 0.00555 L -4.44444E-6 -0.02775 " pathEditMode="relative" rAng="0" ptsTypes="AA">
                                      <p:cBhvr>
                                        <p:cTn id="14" dur="2000" fill="hold"/>
                                        <p:tgtEl>
                                          <p:spTgt spid="17"/>
                                        </p:tgtEl>
                                        <p:attrNameLst>
                                          <p:attrName>ppt_x</p:attrName>
                                          <p:attrName>ppt_y</p:attrName>
                                        </p:attrNameLst>
                                      </p:cBhvr>
                                      <p:rCtr x="0" y="-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3" name="Text Placeholder 2"/>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dirty="0" smtClean="0">
                <a:solidFill>
                  <a:schemeClr val="bg1"/>
                </a:solidFill>
              </a:rPr>
              <a:t>Mechanical System Redesign</a:t>
            </a:r>
          </a:p>
          <a:p>
            <a:r>
              <a:rPr lang="en-US" b="1" dirty="0" smtClean="0">
                <a:solidFill>
                  <a:schemeClr val="tx2"/>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p:txBody>
      </p:sp>
      <p:sp>
        <p:nvSpPr>
          <p:cNvPr id="14" name="TextBox 13"/>
          <p:cNvSpPr txBox="1"/>
          <p:nvPr/>
        </p:nvSpPr>
        <p:spPr>
          <a:xfrm>
            <a:off x="9677400" y="609606"/>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Energy Efficient Replacement Fixtures:</a:t>
            </a:r>
            <a:endParaRPr lang="en-US" sz="2400" u="sng" dirty="0">
              <a:solidFill>
                <a:schemeClr val="tx2">
                  <a:lumMod val="75000"/>
                </a:schemeClr>
              </a:solidFill>
            </a:endParaRPr>
          </a:p>
        </p:txBody>
      </p:sp>
      <p:graphicFrame>
        <p:nvGraphicFramePr>
          <p:cNvPr id="15" name="Table 14"/>
          <p:cNvGraphicFramePr>
            <a:graphicFrameLocks noGrp="1"/>
          </p:cNvGraphicFramePr>
          <p:nvPr/>
        </p:nvGraphicFramePr>
        <p:xfrm>
          <a:off x="10668000" y="1219204"/>
          <a:ext cx="6096001" cy="812199"/>
        </p:xfrm>
        <a:graphic>
          <a:graphicData uri="http://schemas.openxmlformats.org/drawingml/2006/table">
            <a:tbl>
              <a:tblPr/>
              <a:tblGrid>
                <a:gridCol w="1428029"/>
                <a:gridCol w="973311"/>
                <a:gridCol w="1024538"/>
                <a:gridCol w="1081457"/>
                <a:gridCol w="794333"/>
                <a:gridCol w="794333"/>
              </a:tblGrid>
              <a:tr h="426625">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 </a:t>
                      </a:r>
                      <a:endParaRPr lang="en-US" sz="1200">
                        <a:latin typeface="ArialMT"/>
                        <a:ea typeface="Calibri"/>
                        <a:cs typeface="Times New Roman"/>
                      </a:endParaRPr>
                    </a:p>
                  </a:txBody>
                  <a:tcPr marL="68260" marR="6826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Heating (boilers etc.)</a:t>
                      </a:r>
                      <a:endParaRPr lang="en-US" sz="120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Cooling (chillers etc.)</a:t>
                      </a:r>
                      <a:endParaRPr lang="en-US" sz="120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Fans, pumps and controls</a:t>
                      </a:r>
                      <a:endParaRPr lang="en-US" sz="120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Lights</a:t>
                      </a:r>
                      <a:endParaRPr lang="en-US" sz="120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Equip.</a:t>
                      </a:r>
                      <a:endParaRPr lang="en-US" sz="120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2787">
                <a:tc>
                  <a:txBody>
                    <a:bodyPr/>
                    <a:lstStyle/>
                    <a:p>
                      <a:pPr marL="0" marR="0">
                        <a:lnSpc>
                          <a:spcPct val="115000"/>
                        </a:lnSpc>
                        <a:spcBef>
                          <a:spcPts val="0"/>
                        </a:spcBef>
                        <a:spcAft>
                          <a:spcPts val="0"/>
                        </a:spcAft>
                      </a:pPr>
                      <a:r>
                        <a:rPr lang="en-US" sz="1100" b="1">
                          <a:solidFill>
                            <a:srgbClr val="000000"/>
                          </a:solidFill>
                          <a:latin typeface="Arial"/>
                          <a:ea typeface="Times New Roman"/>
                          <a:cs typeface="Times New Roman"/>
                        </a:rPr>
                        <a:t>Lighting Redesign</a:t>
                      </a:r>
                      <a:endParaRPr lang="en-US" sz="1200">
                        <a:latin typeface="ArialMT"/>
                        <a:ea typeface="Calibri"/>
                        <a:cs typeface="Times New Roman"/>
                      </a:endParaRP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8445.139</a:t>
                      </a:r>
                      <a:endParaRPr lang="en-US" sz="120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13749.672</a:t>
                      </a:r>
                      <a:endParaRPr lang="en-US" sz="120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310949.906</a:t>
                      </a:r>
                      <a:endParaRPr lang="en-US" sz="120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1247.095</a:t>
                      </a:r>
                      <a:endParaRPr lang="en-US" sz="120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4773.785</a:t>
                      </a:r>
                      <a:endParaRPr lang="en-US" sz="120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2787">
                <a:tc>
                  <a:txBody>
                    <a:bodyPr/>
                    <a:lstStyle/>
                    <a:p>
                      <a:pPr marL="0" marR="0">
                        <a:lnSpc>
                          <a:spcPct val="115000"/>
                        </a:lnSpc>
                        <a:spcBef>
                          <a:spcPts val="0"/>
                        </a:spcBef>
                        <a:spcAft>
                          <a:spcPts val="0"/>
                        </a:spcAft>
                      </a:pPr>
                      <a:r>
                        <a:rPr lang="en-US" sz="1100" b="1">
                          <a:solidFill>
                            <a:srgbClr val="000000"/>
                          </a:solidFill>
                          <a:latin typeface="Arial"/>
                          <a:ea typeface="Times New Roman"/>
                          <a:cs typeface="Times New Roman"/>
                        </a:rPr>
                        <a:t>Original Lighting</a:t>
                      </a:r>
                      <a:endParaRPr lang="en-US" sz="1200">
                        <a:latin typeface="ArialMT"/>
                        <a:ea typeface="Calibri"/>
                        <a:cs typeface="Times New Roman"/>
                      </a:endParaRPr>
                    </a:p>
                  </a:txBody>
                  <a:tcPr marL="68260" marR="68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8406.94</a:t>
                      </a:r>
                      <a:endParaRPr lang="en-US" sz="120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13885.029</a:t>
                      </a:r>
                      <a:endParaRPr lang="en-US" sz="120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310998.094</a:t>
                      </a:r>
                      <a:endParaRPr lang="en-US" sz="120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1432.732</a:t>
                      </a:r>
                      <a:endParaRPr lang="en-US" sz="120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100" b="1" dirty="0">
                          <a:solidFill>
                            <a:srgbClr val="000000"/>
                          </a:solidFill>
                          <a:latin typeface="Arial"/>
                          <a:ea typeface="Times New Roman"/>
                          <a:cs typeface="Times New Roman"/>
                        </a:rPr>
                        <a:t>4773.785</a:t>
                      </a:r>
                      <a:endParaRPr lang="en-US" sz="1200" dirty="0">
                        <a:latin typeface="ArialMT"/>
                        <a:ea typeface="Calibri"/>
                        <a:cs typeface="Times New Roman"/>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16" name="TextBox 15"/>
          <p:cNvSpPr txBox="1"/>
          <p:nvPr/>
        </p:nvSpPr>
        <p:spPr>
          <a:xfrm>
            <a:off x="10134600" y="2229685"/>
            <a:ext cx="6705600" cy="4247315"/>
          </a:xfrm>
          <a:prstGeom prst="rect">
            <a:avLst/>
          </a:prstGeom>
          <a:noFill/>
        </p:spPr>
        <p:txBody>
          <a:bodyPr wrap="square" lIns="91438" tIns="45719" rIns="91438" bIns="45719" rtlCol="0">
            <a:spAutoFit/>
          </a:bodyPr>
          <a:lstStyle/>
          <a:p>
            <a:r>
              <a:rPr lang="en-US" u="sng" dirty="0" smtClean="0"/>
              <a:t>Earth Friendly </a:t>
            </a:r>
            <a:r>
              <a:rPr lang="en-US" u="sng" dirty="0" err="1" smtClean="0"/>
              <a:t>Troffers</a:t>
            </a:r>
            <a:endParaRPr lang="en-US" dirty="0" smtClean="0"/>
          </a:p>
          <a:p>
            <a:pPr lvl="1">
              <a:buFont typeface="Arial" pitchFamily="34" charset="0"/>
              <a:buChar char="•"/>
            </a:pPr>
            <a:r>
              <a:rPr lang="en-US" dirty="0" smtClean="0"/>
              <a:t>  Up to 88% efficiency</a:t>
            </a:r>
          </a:p>
          <a:p>
            <a:pPr>
              <a:buFont typeface="Arial" pitchFamily="34" charset="0"/>
              <a:buChar char="•"/>
            </a:pPr>
            <a:endParaRPr lang="en-US" dirty="0" smtClean="0"/>
          </a:p>
          <a:p>
            <a:pPr lvl="1">
              <a:buFont typeface="Arial" pitchFamily="34" charset="0"/>
              <a:buChar char="•"/>
            </a:pPr>
            <a:r>
              <a:rPr lang="en-US" dirty="0" smtClean="0"/>
              <a:t>  Recessed 2’x4’</a:t>
            </a:r>
          </a:p>
          <a:p>
            <a:pPr lvl="1">
              <a:buFont typeface="Arial" pitchFamily="34" charset="0"/>
              <a:buChar char="•"/>
            </a:pPr>
            <a:endParaRPr lang="en-US" dirty="0" smtClean="0"/>
          </a:p>
          <a:p>
            <a:pPr lvl="1">
              <a:buFont typeface="Arial" pitchFamily="34" charset="0"/>
              <a:buChar char="•"/>
            </a:pPr>
            <a:r>
              <a:rPr lang="en-US" dirty="0" smtClean="0"/>
              <a:t>  Power Density:  0.7 W/ft</a:t>
            </a:r>
            <a:r>
              <a:rPr lang="en-US" baseline="30000" dirty="0" smtClean="0"/>
              <a:t>2</a:t>
            </a:r>
          </a:p>
          <a:p>
            <a:pPr lvl="1">
              <a:buFont typeface="Arial" pitchFamily="34" charset="0"/>
              <a:buChar char="•"/>
            </a:pPr>
            <a:endParaRPr lang="en-US" dirty="0" smtClean="0"/>
          </a:p>
          <a:p>
            <a:pPr lvl="1">
              <a:buFont typeface="Arial" pitchFamily="34" charset="0"/>
              <a:buChar char="•"/>
            </a:pPr>
            <a:r>
              <a:rPr lang="en-US" dirty="0" smtClean="0"/>
              <a:t>  Highly reflective matte white power coating</a:t>
            </a:r>
          </a:p>
          <a:p>
            <a:pPr lvl="1">
              <a:buFont typeface="Arial" pitchFamily="34" charset="0"/>
              <a:buChar char="•"/>
            </a:pPr>
            <a:endParaRPr lang="en-US" dirty="0" smtClean="0"/>
          </a:p>
          <a:p>
            <a:pPr lvl="1">
              <a:buFont typeface="Arial" pitchFamily="34" charset="0"/>
              <a:buChar char="•"/>
            </a:pPr>
            <a:r>
              <a:rPr lang="en-US" dirty="0" smtClean="0"/>
              <a:t>  Engineered louvers</a:t>
            </a:r>
          </a:p>
          <a:p>
            <a:pPr lvl="1">
              <a:buFont typeface="Arial" pitchFamily="34" charset="0"/>
              <a:buChar char="•"/>
            </a:pPr>
            <a:endParaRPr lang="en-US" dirty="0" smtClean="0"/>
          </a:p>
          <a:p>
            <a:pPr lvl="1">
              <a:buFont typeface="Arial" pitchFamily="34" charset="0"/>
              <a:buChar char="•"/>
            </a:pPr>
            <a:r>
              <a:rPr lang="en-US" dirty="0" smtClean="0"/>
              <a:t>  3” Baffle element that illuminates while reducing glare</a:t>
            </a:r>
          </a:p>
          <a:p>
            <a:pPr lvl="1">
              <a:buFont typeface="Arial" pitchFamily="34" charset="0"/>
              <a:buChar char="•"/>
            </a:pPr>
            <a:endParaRPr lang="en-US" dirty="0" smtClean="0"/>
          </a:p>
          <a:p>
            <a:pPr lvl="1">
              <a:buFont typeface="Arial" pitchFamily="34" charset="0"/>
              <a:buChar char="•"/>
            </a:pPr>
            <a:r>
              <a:rPr lang="en-US" dirty="0" smtClean="0"/>
              <a:t>  Occupancy Sensors</a:t>
            </a:r>
          </a:p>
          <a:p>
            <a:pPr lvl="1">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dirty="0" smtClean="0">
                <a:solidFill>
                  <a:schemeClr val="bg1"/>
                </a:solidFill>
              </a:rPr>
              <a:t>Mechanical System Redesign</a:t>
            </a:r>
          </a:p>
          <a:p>
            <a:r>
              <a:rPr lang="en-US" b="1" dirty="0" smtClean="0">
                <a:solidFill>
                  <a:schemeClr val="tx2"/>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sp>
        <p:nvSpPr>
          <p:cNvPr id="6" name="TextBox 5"/>
          <p:cNvSpPr txBox="1"/>
          <p:nvPr/>
        </p:nvSpPr>
        <p:spPr>
          <a:xfrm>
            <a:off x="18669000" y="762006"/>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Lightings Schedules within IES Model:</a:t>
            </a:r>
            <a:endParaRPr lang="en-US" sz="2400" u="sng" dirty="0">
              <a:solidFill>
                <a:schemeClr val="tx2">
                  <a:lumMod val="75000"/>
                </a:schemeClr>
              </a:solidFill>
            </a:endParaRPr>
          </a:p>
        </p:txBody>
      </p:sp>
      <p:sp>
        <p:nvSpPr>
          <p:cNvPr id="7" name="TextBox 6"/>
          <p:cNvSpPr txBox="1"/>
          <p:nvPr/>
        </p:nvSpPr>
        <p:spPr>
          <a:xfrm>
            <a:off x="19278600" y="1646875"/>
            <a:ext cx="5257800" cy="1477325"/>
          </a:xfrm>
          <a:prstGeom prst="rect">
            <a:avLst/>
          </a:prstGeom>
          <a:noFill/>
        </p:spPr>
        <p:txBody>
          <a:bodyPr wrap="square" lIns="91438" tIns="45719" rIns="91438" bIns="45719" rtlCol="0">
            <a:spAutoFit/>
          </a:bodyPr>
          <a:lstStyle/>
          <a:p>
            <a:pPr lvl="1">
              <a:buFont typeface="Arial" pitchFamily="34" charset="0"/>
              <a:buChar char="•"/>
            </a:pPr>
            <a:r>
              <a:rPr lang="en-US" dirty="0" smtClean="0"/>
              <a:t>Occupancy Type</a:t>
            </a:r>
          </a:p>
          <a:p>
            <a:pPr lvl="1">
              <a:buFont typeface="Arial" pitchFamily="34" charset="0"/>
              <a:buChar char="•"/>
            </a:pPr>
            <a:endParaRPr lang="en-US" dirty="0" smtClean="0"/>
          </a:p>
          <a:p>
            <a:pPr lvl="1">
              <a:buFont typeface="Arial" pitchFamily="34" charset="0"/>
              <a:buChar char="•"/>
            </a:pPr>
            <a:r>
              <a:rPr lang="en-US" dirty="0" smtClean="0"/>
              <a:t>Anticipated Typical Weekday Usage</a:t>
            </a:r>
          </a:p>
          <a:p>
            <a:pPr lvl="1">
              <a:buFont typeface="Arial" pitchFamily="34" charset="0"/>
              <a:buChar char="•"/>
            </a:pPr>
            <a:endParaRPr lang="en-US" dirty="0" smtClean="0"/>
          </a:p>
          <a:p>
            <a:pPr lvl="1">
              <a:buFont typeface="Arial" pitchFamily="34" charset="0"/>
              <a:buChar char="•"/>
            </a:pPr>
            <a:r>
              <a:rPr lang="en-US" dirty="0" smtClean="0"/>
              <a:t>Anticipated Typical Weekend Usage</a:t>
            </a:r>
          </a:p>
        </p:txBody>
      </p:sp>
      <p:pic>
        <p:nvPicPr>
          <p:cNvPr id="8" name="Picture 7"/>
          <p:cNvPicPr/>
          <p:nvPr/>
        </p:nvPicPr>
        <p:blipFill>
          <a:blip r:embed="rId3"/>
          <a:srcRect l="37466" t="9599" r="42467" b="59915"/>
          <a:stretch>
            <a:fillRect/>
          </a:stretch>
        </p:blipFill>
        <p:spPr bwMode="auto">
          <a:xfrm>
            <a:off x="11734800" y="1154670"/>
            <a:ext cx="3962394" cy="380858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1811000" y="5193270"/>
            <a:ext cx="3733800" cy="369330"/>
          </a:xfrm>
          <a:prstGeom prst="rect">
            <a:avLst/>
          </a:prstGeom>
          <a:noFill/>
        </p:spPr>
        <p:txBody>
          <a:bodyPr wrap="square" lIns="91438" tIns="45719" rIns="91438" bIns="45719" rtlCol="0">
            <a:spAutoFit/>
          </a:bodyPr>
          <a:lstStyle/>
          <a:p>
            <a:r>
              <a:rPr lang="en-US" u="sng" dirty="0" smtClean="0"/>
              <a:t>Office Weekday Lighting Schedule</a:t>
            </a:r>
            <a:endParaRPr lang="en-US"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dirty="0" smtClean="0">
                <a:solidFill>
                  <a:schemeClr val="bg1"/>
                </a:solidFill>
              </a:rPr>
              <a:t>Mechanical System Redesign</a:t>
            </a:r>
          </a:p>
          <a:p>
            <a:r>
              <a:rPr lang="en-US" b="1" dirty="0" smtClean="0">
                <a:solidFill>
                  <a:schemeClr val="tx2"/>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graphicFrame>
        <p:nvGraphicFramePr>
          <p:cNvPr id="10" name="Chart 9"/>
          <p:cNvGraphicFramePr/>
          <p:nvPr/>
        </p:nvGraphicFramePr>
        <p:xfrm>
          <a:off x="10744200" y="1600200"/>
          <a:ext cx="6019800" cy="361188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9050000" y="838200"/>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Lighting Redesign Energy Savings:</a:t>
            </a:r>
            <a:endParaRPr lang="en-US" sz="2400" u="sng" dirty="0">
              <a:solidFill>
                <a:schemeClr val="tx2">
                  <a:lumMod val="75000"/>
                </a:schemeClr>
              </a:solidFill>
            </a:endParaRPr>
          </a:p>
        </p:txBody>
      </p:sp>
      <p:sp>
        <p:nvSpPr>
          <p:cNvPr id="12" name="TextBox 11"/>
          <p:cNvSpPr txBox="1"/>
          <p:nvPr/>
        </p:nvSpPr>
        <p:spPr>
          <a:xfrm>
            <a:off x="19583400" y="1676400"/>
            <a:ext cx="5105400" cy="2031323"/>
          </a:xfrm>
          <a:prstGeom prst="rect">
            <a:avLst/>
          </a:prstGeom>
          <a:noFill/>
        </p:spPr>
        <p:txBody>
          <a:bodyPr wrap="square" lIns="91438" tIns="45719" rIns="91438" bIns="45719" rtlCol="0">
            <a:spAutoFit/>
          </a:bodyPr>
          <a:lstStyle/>
          <a:p>
            <a:r>
              <a:rPr lang="en-US" u="sng" dirty="0" smtClean="0"/>
              <a:t>Savings in:</a:t>
            </a:r>
          </a:p>
          <a:p>
            <a:endParaRPr lang="en-US" dirty="0" smtClean="0"/>
          </a:p>
          <a:p>
            <a:pPr>
              <a:buFont typeface="Arial" pitchFamily="34" charset="0"/>
              <a:buChar char="•"/>
            </a:pPr>
            <a:r>
              <a:rPr lang="en-US" dirty="0" err="1" smtClean="0"/>
              <a:t>Illuminance</a:t>
            </a:r>
            <a:r>
              <a:rPr lang="en-US" dirty="0" smtClean="0"/>
              <a:t> Energy</a:t>
            </a:r>
            <a:br>
              <a:rPr lang="en-US" dirty="0" smtClean="0"/>
            </a:br>
            <a:endParaRPr lang="en-US" dirty="0" smtClean="0"/>
          </a:p>
          <a:p>
            <a:pPr>
              <a:buFont typeface="Arial" pitchFamily="34" charset="0"/>
              <a:buChar char="•"/>
            </a:pPr>
            <a:r>
              <a:rPr lang="en-US" dirty="0" smtClean="0"/>
              <a:t>Cooling Energy and Load </a:t>
            </a:r>
            <a:br>
              <a:rPr lang="en-US" dirty="0" smtClean="0"/>
            </a:br>
            <a:endParaRPr lang="en-US" dirty="0" smtClean="0"/>
          </a:p>
          <a:p>
            <a:pPr>
              <a:buFont typeface="Arial" pitchFamily="34" charset="0"/>
              <a:buChar char="•"/>
            </a:pPr>
            <a:r>
              <a:rPr lang="en-US" dirty="0" smtClean="0"/>
              <a:t>HVAC Equipment Energy and Load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b="1" dirty="0" smtClean="0">
                <a:solidFill>
                  <a:schemeClr val="tx2"/>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graphicFrame>
        <p:nvGraphicFramePr>
          <p:cNvPr id="10" name="Table 9"/>
          <p:cNvGraphicFramePr>
            <a:graphicFrameLocks noGrp="1"/>
          </p:cNvGraphicFramePr>
          <p:nvPr/>
        </p:nvGraphicFramePr>
        <p:xfrm>
          <a:off x="19659600" y="3977641"/>
          <a:ext cx="6039576" cy="1508759"/>
        </p:xfrm>
        <a:graphic>
          <a:graphicData uri="http://schemas.openxmlformats.org/drawingml/2006/table">
            <a:tbl>
              <a:tblPr/>
              <a:tblGrid>
                <a:gridCol w="1630947"/>
                <a:gridCol w="2119185"/>
                <a:gridCol w="2289444"/>
              </a:tblGrid>
              <a:tr h="457199">
                <a:tc>
                  <a:txBody>
                    <a:bodyPr/>
                    <a:lstStyle/>
                    <a:p>
                      <a:pPr marL="0" marR="0">
                        <a:lnSpc>
                          <a:spcPct val="115000"/>
                        </a:lnSpc>
                        <a:spcBef>
                          <a:spcPts val="0"/>
                        </a:spcBef>
                        <a:spcAft>
                          <a:spcPts val="0"/>
                        </a:spcAft>
                      </a:pPr>
                      <a:r>
                        <a:rPr lang="en-US" sz="2200" b="1" dirty="0">
                          <a:solidFill>
                            <a:srgbClr val="000000"/>
                          </a:solidFill>
                          <a:latin typeface="ArialMT"/>
                          <a:ea typeface="Times New Roman"/>
                          <a:cs typeface="Times New Roman"/>
                        </a:rPr>
                        <a:t>ROOM</a:t>
                      </a:r>
                      <a:endParaRPr lang="en-US" sz="2200" dirty="0">
                        <a:solidFill>
                          <a:srgbClr val="000000"/>
                        </a:solidFill>
                        <a:latin typeface="ArialMT"/>
                        <a:ea typeface="Calibri"/>
                        <a:cs typeface="Times New Roman"/>
                      </a:endParaRPr>
                    </a:p>
                  </a:txBody>
                  <a:tcPr marL="125547" marR="125547" marT="0" marB="0">
                    <a:lnL>
                      <a:noFill/>
                    </a:lnL>
                    <a:lnR>
                      <a:noFill/>
                    </a:lnR>
                    <a:lnT>
                      <a:noFill/>
                    </a:lnT>
                    <a:lnB w="38100" cap="flat" cmpd="sng" algn="ctr">
                      <a:solidFill>
                        <a:srgbClr val="4F81BD"/>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200" b="1">
                          <a:solidFill>
                            <a:srgbClr val="000000"/>
                          </a:solidFill>
                          <a:latin typeface="ArialMT"/>
                          <a:ea typeface="Times New Roman"/>
                          <a:cs typeface="Times New Roman"/>
                        </a:rPr>
                        <a:t>T60 at 500 HZ</a:t>
                      </a:r>
                      <a:endParaRPr lang="en-US" sz="2200">
                        <a:solidFill>
                          <a:srgbClr val="000000"/>
                        </a:solidFill>
                        <a:latin typeface="ArialMT"/>
                        <a:ea typeface="Calibri"/>
                        <a:cs typeface="Times New Roman"/>
                      </a:endParaRPr>
                    </a:p>
                  </a:txBody>
                  <a:tcPr marL="125547" marR="125547" marT="0" marB="0">
                    <a:lnL>
                      <a:noFill/>
                    </a:lnL>
                    <a:lnR>
                      <a:noFill/>
                    </a:lnR>
                    <a:lnT>
                      <a:noFill/>
                    </a:lnT>
                    <a:lnB w="38100" cap="flat" cmpd="sng" algn="ctr">
                      <a:solidFill>
                        <a:srgbClr val="4F81BD"/>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200" b="1" dirty="0">
                          <a:solidFill>
                            <a:srgbClr val="000000"/>
                          </a:solidFill>
                          <a:latin typeface="ArialMT"/>
                          <a:ea typeface="Times New Roman"/>
                          <a:cs typeface="Times New Roman"/>
                        </a:rPr>
                        <a:t>T60 at 1000 HZ</a:t>
                      </a:r>
                      <a:endParaRPr lang="en-US" sz="2200" dirty="0">
                        <a:solidFill>
                          <a:srgbClr val="000000"/>
                        </a:solidFill>
                        <a:latin typeface="ArialMT"/>
                        <a:ea typeface="Calibri"/>
                        <a:cs typeface="Times New Roman"/>
                      </a:endParaRPr>
                    </a:p>
                  </a:txBody>
                  <a:tcPr marL="125547" marR="125547" marT="0" marB="0">
                    <a:lnL>
                      <a:noFill/>
                    </a:lnL>
                    <a:lnR>
                      <a:noFill/>
                    </a:lnR>
                    <a:lnT>
                      <a:noFill/>
                    </a:lnT>
                    <a:lnB w="38100" cap="flat" cmpd="sng" algn="ctr">
                      <a:solidFill>
                        <a:srgbClr val="4F81BD"/>
                      </a:solidFill>
                      <a:prstDash val="solid"/>
                      <a:round/>
                      <a:headEnd type="none" w="med" len="med"/>
                      <a:tailEnd type="none" w="med" len="med"/>
                    </a:lnB>
                    <a:solidFill>
                      <a:srgbClr val="FFFFFF"/>
                    </a:solidFill>
                  </a:tcPr>
                </a:tc>
              </a:tr>
              <a:tr h="338221">
                <a:tc>
                  <a:txBody>
                    <a:bodyPr/>
                    <a:lstStyle/>
                    <a:p>
                      <a:pPr marL="0" marR="0">
                        <a:lnSpc>
                          <a:spcPct val="115000"/>
                        </a:lnSpc>
                        <a:spcBef>
                          <a:spcPts val="0"/>
                        </a:spcBef>
                        <a:spcAft>
                          <a:spcPts val="0"/>
                        </a:spcAft>
                      </a:pPr>
                      <a:r>
                        <a:rPr lang="en-US" sz="2000" b="1">
                          <a:solidFill>
                            <a:srgbClr val="000000"/>
                          </a:solidFill>
                          <a:latin typeface="ArialMT"/>
                          <a:ea typeface="Times New Roman"/>
                          <a:cs typeface="Times New Roman"/>
                        </a:rPr>
                        <a:t>Classroom</a:t>
                      </a:r>
                      <a:endParaRPr lang="en-US" sz="2200">
                        <a:solidFill>
                          <a:srgbClr val="000000"/>
                        </a:solidFill>
                        <a:latin typeface="ArialMT"/>
                        <a:ea typeface="Calibri"/>
                        <a:cs typeface="Times New Roman"/>
                      </a:endParaRPr>
                    </a:p>
                  </a:txBody>
                  <a:tcPr marL="125547" marR="125547" marT="0" marB="0">
                    <a:lnL>
                      <a:noFill/>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2000" dirty="0">
                          <a:solidFill>
                            <a:srgbClr val="000000"/>
                          </a:solidFill>
                          <a:latin typeface="ArialMT"/>
                          <a:ea typeface="Times New Roman"/>
                          <a:cs typeface="Times New Roman"/>
                        </a:rPr>
                        <a:t>0.77 seconds</a:t>
                      </a:r>
                      <a:endParaRPr lang="en-US" sz="2200" dirty="0">
                        <a:solidFill>
                          <a:srgbClr val="000000"/>
                        </a:solidFill>
                        <a:latin typeface="ArialMT"/>
                        <a:ea typeface="Calibri"/>
                        <a:cs typeface="Times New Roman"/>
                      </a:endParaRPr>
                    </a:p>
                  </a:txBody>
                  <a:tcPr marL="125547" marR="125547" marT="0" marB="0">
                    <a:lnL w="12700" cap="flat" cmpd="sng" algn="ctr">
                      <a:solidFill>
                        <a:srgbClr val="4F81BD"/>
                      </a:solidFill>
                      <a:prstDash val="solid"/>
                      <a:round/>
                      <a:headEnd type="none" w="med" len="med"/>
                      <a:tailEnd type="none" w="med" len="med"/>
                    </a:lnL>
                    <a:lnR>
                      <a:noFill/>
                    </a:lnR>
                    <a:lnT w="381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nSpc>
                          <a:spcPct val="115000"/>
                        </a:lnSpc>
                        <a:spcBef>
                          <a:spcPts val="0"/>
                        </a:spcBef>
                        <a:spcAft>
                          <a:spcPts val="0"/>
                        </a:spcAft>
                      </a:pPr>
                      <a:r>
                        <a:rPr lang="en-US" sz="2000" dirty="0">
                          <a:solidFill>
                            <a:srgbClr val="000000"/>
                          </a:solidFill>
                          <a:latin typeface="ArialMT"/>
                          <a:ea typeface="Times New Roman"/>
                          <a:cs typeface="Times New Roman"/>
                        </a:rPr>
                        <a:t>0.70 seconds</a:t>
                      </a:r>
                      <a:endParaRPr lang="en-US" sz="2200" dirty="0">
                        <a:solidFill>
                          <a:srgbClr val="000000"/>
                        </a:solidFill>
                        <a:latin typeface="ArialMT"/>
                        <a:ea typeface="Calibri"/>
                        <a:cs typeface="Times New Roman"/>
                      </a:endParaRPr>
                    </a:p>
                  </a:txBody>
                  <a:tcPr marL="125547" marR="125547" marT="0" marB="0">
                    <a:lnL>
                      <a:noFill/>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solidFill>
                      <a:srgbClr val="D3DFEE"/>
                    </a:solidFill>
                  </a:tcPr>
                </a:tc>
              </a:tr>
              <a:tr h="0">
                <a:tc>
                  <a:txBody>
                    <a:bodyPr/>
                    <a:lstStyle/>
                    <a:p>
                      <a:pPr marL="0" marR="0">
                        <a:lnSpc>
                          <a:spcPct val="115000"/>
                        </a:lnSpc>
                        <a:spcBef>
                          <a:spcPts val="0"/>
                        </a:spcBef>
                        <a:spcAft>
                          <a:spcPts val="0"/>
                        </a:spcAft>
                      </a:pPr>
                      <a:r>
                        <a:rPr lang="en-US" sz="2000" b="1" dirty="0">
                          <a:solidFill>
                            <a:srgbClr val="000000"/>
                          </a:solidFill>
                          <a:latin typeface="ArialMT"/>
                          <a:ea typeface="Times New Roman"/>
                          <a:cs typeface="Times New Roman"/>
                        </a:rPr>
                        <a:t>Laboratory</a:t>
                      </a:r>
                      <a:endParaRPr lang="en-US" sz="2200" dirty="0">
                        <a:solidFill>
                          <a:srgbClr val="000000"/>
                        </a:solidFill>
                        <a:latin typeface="ArialMT"/>
                        <a:ea typeface="Calibri"/>
                        <a:cs typeface="Times New Roman"/>
                      </a:endParaRPr>
                    </a:p>
                  </a:txBody>
                  <a:tcPr marL="125547" marR="125547" marT="0" marB="0">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2000" dirty="0">
                          <a:solidFill>
                            <a:srgbClr val="000000"/>
                          </a:solidFill>
                          <a:latin typeface="ArialMT"/>
                          <a:ea typeface="Times New Roman"/>
                          <a:cs typeface="Times New Roman"/>
                        </a:rPr>
                        <a:t>0.78 seconds</a:t>
                      </a:r>
                      <a:endParaRPr lang="en-US" sz="2200" dirty="0">
                        <a:solidFill>
                          <a:srgbClr val="000000"/>
                        </a:solidFill>
                        <a:latin typeface="ArialMT"/>
                        <a:ea typeface="Calibri"/>
                        <a:cs typeface="Times New Roman"/>
                      </a:endParaRPr>
                    </a:p>
                  </a:txBody>
                  <a:tcPr marL="125547" marR="125547" marT="0" marB="0">
                    <a:lnL w="12700" cap="flat" cmpd="sng" algn="ctr">
                      <a:solidFill>
                        <a:srgbClr val="4F81BD"/>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latin typeface="ArialMT"/>
                          <a:ea typeface="Times New Roman"/>
                          <a:cs typeface="Times New Roman"/>
                        </a:rPr>
                        <a:t>0.70 seconds</a:t>
                      </a:r>
                      <a:endParaRPr lang="en-US" sz="2200">
                        <a:solidFill>
                          <a:srgbClr val="000000"/>
                        </a:solidFill>
                        <a:latin typeface="ArialMT"/>
                        <a:ea typeface="Calibri"/>
                        <a:cs typeface="Times New Roman"/>
                      </a:endParaRPr>
                    </a:p>
                  </a:txBody>
                  <a:tcPr marL="125547" marR="125547" marT="0" marB="0">
                    <a:lnL>
                      <a:noFill/>
                    </a:lnL>
                    <a:lnR w="12700" cap="flat" cmpd="sng" algn="ctr">
                      <a:solidFill>
                        <a:srgbClr val="4F81BD"/>
                      </a:solidFill>
                      <a:prstDash val="solid"/>
                      <a:round/>
                      <a:headEnd type="none" w="med" len="med"/>
                      <a:tailEnd type="none" w="med" len="med"/>
                    </a:lnR>
                    <a:lnT>
                      <a:noFill/>
                    </a:lnT>
                    <a:lnB>
                      <a:noFill/>
                    </a:lnB>
                  </a:tcPr>
                </a:tc>
              </a:tr>
              <a:tr h="338221">
                <a:tc>
                  <a:txBody>
                    <a:bodyPr/>
                    <a:lstStyle/>
                    <a:p>
                      <a:pPr marL="0" marR="0">
                        <a:lnSpc>
                          <a:spcPct val="115000"/>
                        </a:lnSpc>
                        <a:spcBef>
                          <a:spcPts val="0"/>
                        </a:spcBef>
                        <a:spcAft>
                          <a:spcPts val="0"/>
                        </a:spcAft>
                      </a:pPr>
                      <a:r>
                        <a:rPr lang="en-US" sz="2000" b="1">
                          <a:solidFill>
                            <a:srgbClr val="000000"/>
                          </a:solidFill>
                          <a:latin typeface="ArialMT"/>
                          <a:ea typeface="Times New Roman"/>
                          <a:cs typeface="Times New Roman"/>
                        </a:rPr>
                        <a:t>Office</a:t>
                      </a:r>
                      <a:endParaRPr lang="en-US" sz="2200">
                        <a:solidFill>
                          <a:srgbClr val="000000"/>
                        </a:solidFill>
                        <a:latin typeface="ArialMT"/>
                        <a:ea typeface="Calibri"/>
                        <a:cs typeface="Times New Roman"/>
                      </a:endParaRPr>
                    </a:p>
                  </a:txBody>
                  <a:tcPr marL="125547" marR="125547" marT="0" marB="0">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2000" dirty="0">
                          <a:solidFill>
                            <a:srgbClr val="000000"/>
                          </a:solidFill>
                          <a:latin typeface="ArialMT"/>
                          <a:ea typeface="Times New Roman"/>
                          <a:cs typeface="Times New Roman"/>
                        </a:rPr>
                        <a:t>0.73 seconds</a:t>
                      </a:r>
                      <a:endParaRPr lang="en-US" sz="2200" dirty="0">
                        <a:solidFill>
                          <a:srgbClr val="000000"/>
                        </a:solidFill>
                        <a:latin typeface="ArialMT"/>
                        <a:ea typeface="Calibri"/>
                        <a:cs typeface="Times New Roman"/>
                      </a:endParaRPr>
                    </a:p>
                  </a:txBody>
                  <a:tcPr marL="125547" marR="125547" marT="0" marB="0">
                    <a:lnL w="12700" cap="flat" cmpd="sng" algn="ctr">
                      <a:solidFill>
                        <a:srgbClr val="4F81BD"/>
                      </a:solidFill>
                      <a:prstDash val="solid"/>
                      <a:round/>
                      <a:headEnd type="none" w="med" len="med"/>
                      <a:tailEnd type="none" w="med" len="med"/>
                    </a:lnL>
                    <a:lnR>
                      <a:noFill/>
                    </a:lnR>
                    <a:lnT>
                      <a:noFill/>
                    </a:lnT>
                    <a:lnB>
                      <a:noFill/>
                    </a:lnB>
                    <a:solidFill>
                      <a:srgbClr val="D3DFEE"/>
                    </a:solidFill>
                  </a:tcPr>
                </a:tc>
                <a:tc>
                  <a:txBody>
                    <a:bodyPr/>
                    <a:lstStyle/>
                    <a:p>
                      <a:pPr marL="0" marR="0">
                        <a:lnSpc>
                          <a:spcPct val="115000"/>
                        </a:lnSpc>
                        <a:spcBef>
                          <a:spcPts val="0"/>
                        </a:spcBef>
                        <a:spcAft>
                          <a:spcPts val="0"/>
                        </a:spcAft>
                      </a:pPr>
                      <a:r>
                        <a:rPr lang="en-US" sz="2000" dirty="0">
                          <a:solidFill>
                            <a:srgbClr val="000000"/>
                          </a:solidFill>
                          <a:latin typeface="ArialMT"/>
                          <a:ea typeface="Times New Roman"/>
                          <a:cs typeface="Times New Roman"/>
                        </a:rPr>
                        <a:t>0.71 seconds</a:t>
                      </a:r>
                      <a:endParaRPr lang="en-US" sz="2200" dirty="0">
                        <a:solidFill>
                          <a:srgbClr val="000000"/>
                        </a:solidFill>
                        <a:latin typeface="ArialMT"/>
                        <a:ea typeface="Calibri"/>
                        <a:cs typeface="Times New Roman"/>
                      </a:endParaRPr>
                    </a:p>
                  </a:txBody>
                  <a:tcPr marL="125547" marR="125547" marT="0" marB="0">
                    <a:lnL>
                      <a:noFill/>
                    </a:lnL>
                    <a:lnR w="12700" cap="flat" cmpd="sng" algn="ctr">
                      <a:solidFill>
                        <a:srgbClr val="4F81BD"/>
                      </a:solidFill>
                      <a:prstDash val="solid"/>
                      <a:round/>
                      <a:headEnd type="none" w="med" len="med"/>
                      <a:tailEnd type="none" w="med" len="med"/>
                    </a:lnR>
                    <a:lnT>
                      <a:noFill/>
                    </a:lnT>
                    <a:lnB>
                      <a:noFill/>
                    </a:lnB>
                    <a:solidFill>
                      <a:srgbClr val="D3DFEE"/>
                    </a:solidFill>
                  </a:tcPr>
                </a:tc>
              </a:tr>
            </a:tbl>
          </a:graphicData>
        </a:graphic>
      </p:graphicFrame>
      <p:graphicFrame>
        <p:nvGraphicFramePr>
          <p:cNvPr id="12" name="Table 11"/>
          <p:cNvGraphicFramePr>
            <a:graphicFrameLocks noGrp="1"/>
          </p:cNvGraphicFramePr>
          <p:nvPr/>
        </p:nvGraphicFramePr>
        <p:xfrm>
          <a:off x="19735800" y="1295400"/>
          <a:ext cx="6046488" cy="1447801"/>
        </p:xfrm>
        <a:graphic>
          <a:graphicData uri="http://schemas.openxmlformats.org/drawingml/2006/table">
            <a:tbl>
              <a:tblPr/>
              <a:tblGrid>
                <a:gridCol w="1635478"/>
                <a:gridCol w="2125072"/>
                <a:gridCol w="2285938"/>
              </a:tblGrid>
              <a:tr h="386080">
                <a:tc>
                  <a:txBody>
                    <a:bodyPr/>
                    <a:lstStyle/>
                    <a:p>
                      <a:pPr marL="0" marR="0">
                        <a:lnSpc>
                          <a:spcPct val="115000"/>
                        </a:lnSpc>
                        <a:spcBef>
                          <a:spcPts val="0"/>
                        </a:spcBef>
                        <a:spcAft>
                          <a:spcPts val="0"/>
                        </a:spcAft>
                      </a:pPr>
                      <a:r>
                        <a:rPr lang="en-US" sz="2000" b="1" dirty="0">
                          <a:solidFill>
                            <a:srgbClr val="000000"/>
                          </a:solidFill>
                          <a:latin typeface="ArialMT"/>
                          <a:ea typeface="Times New Roman"/>
                          <a:cs typeface="Times New Roman"/>
                        </a:rPr>
                        <a:t>ROOM</a:t>
                      </a:r>
                      <a:endParaRPr lang="en-US" sz="2000" dirty="0">
                        <a:solidFill>
                          <a:srgbClr val="000000"/>
                        </a:solidFill>
                        <a:latin typeface="ArialMT"/>
                        <a:ea typeface="Calibri"/>
                        <a:cs typeface="Times New Roman"/>
                      </a:endParaRPr>
                    </a:p>
                  </a:txBody>
                  <a:tcPr marL="68580" marR="68580" marT="0" marB="0">
                    <a:lnL>
                      <a:noFill/>
                    </a:lnL>
                    <a:lnR>
                      <a:noFill/>
                    </a:lnR>
                    <a:lnT>
                      <a:noFill/>
                    </a:lnT>
                    <a:lnB w="38100" cap="flat" cmpd="sng" algn="ctr">
                      <a:solidFill>
                        <a:srgbClr val="4F81BD"/>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000" b="1">
                          <a:solidFill>
                            <a:srgbClr val="000000"/>
                          </a:solidFill>
                          <a:latin typeface="ArialMT"/>
                          <a:ea typeface="Times New Roman"/>
                          <a:cs typeface="Times New Roman"/>
                        </a:rPr>
                        <a:t>T60 at 500 HZ</a:t>
                      </a:r>
                      <a:endParaRPr lang="en-US" sz="2000">
                        <a:solidFill>
                          <a:srgbClr val="000000"/>
                        </a:solidFill>
                        <a:latin typeface="ArialMT"/>
                        <a:ea typeface="Calibri"/>
                        <a:cs typeface="Times New Roman"/>
                      </a:endParaRPr>
                    </a:p>
                  </a:txBody>
                  <a:tcPr marL="68580" marR="68580" marT="0" marB="0">
                    <a:lnL>
                      <a:noFill/>
                    </a:lnL>
                    <a:lnR>
                      <a:noFill/>
                    </a:lnR>
                    <a:lnT>
                      <a:noFill/>
                    </a:lnT>
                    <a:lnB w="38100" cap="flat" cmpd="sng" algn="ctr">
                      <a:solidFill>
                        <a:srgbClr val="4F81BD"/>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000" b="1">
                          <a:solidFill>
                            <a:srgbClr val="000000"/>
                          </a:solidFill>
                          <a:latin typeface="ArialMT"/>
                          <a:ea typeface="Times New Roman"/>
                          <a:cs typeface="Times New Roman"/>
                        </a:rPr>
                        <a:t>T60 at 1000 HZ</a:t>
                      </a:r>
                      <a:endParaRPr lang="en-US" sz="2000">
                        <a:solidFill>
                          <a:srgbClr val="000000"/>
                        </a:solidFill>
                        <a:latin typeface="ArialMT"/>
                        <a:ea typeface="Calibri"/>
                        <a:cs typeface="Times New Roman"/>
                      </a:endParaRPr>
                    </a:p>
                  </a:txBody>
                  <a:tcPr marL="68580" marR="68580" marT="0" marB="0">
                    <a:lnL>
                      <a:noFill/>
                    </a:lnL>
                    <a:lnR>
                      <a:noFill/>
                    </a:lnR>
                    <a:lnT>
                      <a:noFill/>
                    </a:lnT>
                    <a:lnB w="38100" cap="flat" cmpd="sng" algn="ctr">
                      <a:solidFill>
                        <a:srgbClr val="4F81BD"/>
                      </a:solidFill>
                      <a:prstDash val="solid"/>
                      <a:round/>
                      <a:headEnd type="none" w="med" len="med"/>
                      <a:tailEnd type="none" w="med" len="med"/>
                    </a:lnB>
                    <a:solidFill>
                      <a:srgbClr val="FFFFFF"/>
                    </a:solidFill>
                  </a:tcPr>
                </a:tc>
              </a:tr>
              <a:tr h="353907">
                <a:tc>
                  <a:txBody>
                    <a:bodyPr/>
                    <a:lstStyle/>
                    <a:p>
                      <a:pPr marL="0" marR="0">
                        <a:lnSpc>
                          <a:spcPct val="115000"/>
                        </a:lnSpc>
                        <a:spcBef>
                          <a:spcPts val="0"/>
                        </a:spcBef>
                        <a:spcAft>
                          <a:spcPts val="0"/>
                        </a:spcAft>
                      </a:pPr>
                      <a:r>
                        <a:rPr lang="en-US" sz="2000" b="1">
                          <a:solidFill>
                            <a:srgbClr val="000000"/>
                          </a:solidFill>
                          <a:latin typeface="ArialMT"/>
                          <a:ea typeface="Times New Roman"/>
                          <a:cs typeface="Times New Roman"/>
                        </a:rPr>
                        <a:t>Classroom</a:t>
                      </a:r>
                      <a:endParaRPr lang="en-US" sz="2000">
                        <a:solidFill>
                          <a:srgbClr val="000000"/>
                        </a:solidFill>
                        <a:latin typeface="ArialMT"/>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2000">
                          <a:solidFill>
                            <a:srgbClr val="000000"/>
                          </a:solidFill>
                          <a:latin typeface="ArialMT"/>
                          <a:ea typeface="Times New Roman"/>
                          <a:cs typeface="Times New Roman"/>
                        </a:rPr>
                        <a:t>0.66 seconds</a:t>
                      </a:r>
                      <a:endParaRPr lang="en-US" sz="2000">
                        <a:solidFill>
                          <a:srgbClr val="000000"/>
                        </a:solidFill>
                        <a:latin typeface="ArialMT"/>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381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nSpc>
                          <a:spcPct val="115000"/>
                        </a:lnSpc>
                        <a:spcBef>
                          <a:spcPts val="0"/>
                        </a:spcBef>
                        <a:spcAft>
                          <a:spcPts val="0"/>
                        </a:spcAft>
                      </a:pPr>
                      <a:r>
                        <a:rPr lang="en-US" sz="2000" dirty="0">
                          <a:solidFill>
                            <a:srgbClr val="000000"/>
                          </a:solidFill>
                          <a:latin typeface="ArialMT"/>
                          <a:ea typeface="Times New Roman"/>
                          <a:cs typeface="Times New Roman"/>
                        </a:rPr>
                        <a:t>0.65seconds</a:t>
                      </a:r>
                      <a:endParaRPr lang="en-US" sz="2000" dirty="0">
                        <a:solidFill>
                          <a:srgbClr val="000000"/>
                        </a:solidFill>
                        <a:latin typeface="ArialMT"/>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solidFill>
                      <a:srgbClr val="D3DFEE"/>
                    </a:solidFill>
                  </a:tcPr>
                </a:tc>
              </a:tr>
              <a:tr h="353907">
                <a:tc>
                  <a:txBody>
                    <a:bodyPr/>
                    <a:lstStyle/>
                    <a:p>
                      <a:pPr marL="0" marR="0">
                        <a:lnSpc>
                          <a:spcPct val="115000"/>
                        </a:lnSpc>
                        <a:spcBef>
                          <a:spcPts val="0"/>
                        </a:spcBef>
                        <a:spcAft>
                          <a:spcPts val="0"/>
                        </a:spcAft>
                      </a:pPr>
                      <a:r>
                        <a:rPr lang="en-US" sz="2000" b="1">
                          <a:solidFill>
                            <a:srgbClr val="000000"/>
                          </a:solidFill>
                          <a:latin typeface="ArialMT"/>
                          <a:ea typeface="Times New Roman"/>
                          <a:cs typeface="Times New Roman"/>
                        </a:rPr>
                        <a:t>Laboratory</a:t>
                      </a:r>
                      <a:endParaRPr lang="en-US" sz="2000">
                        <a:solidFill>
                          <a:srgbClr val="000000"/>
                        </a:solidFill>
                        <a:latin typeface="ArialMT"/>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2000" dirty="0">
                          <a:solidFill>
                            <a:srgbClr val="000000"/>
                          </a:solidFill>
                          <a:latin typeface="ArialMT"/>
                          <a:ea typeface="Times New Roman"/>
                          <a:cs typeface="Times New Roman"/>
                        </a:rPr>
                        <a:t>0.66 seconds</a:t>
                      </a:r>
                      <a:endParaRPr lang="en-US" sz="2000" dirty="0">
                        <a:solidFill>
                          <a:srgbClr val="000000"/>
                        </a:solidFill>
                        <a:latin typeface="ArialMT"/>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latin typeface="ArialMT"/>
                          <a:ea typeface="Times New Roman"/>
                          <a:cs typeface="Times New Roman"/>
                        </a:rPr>
                        <a:t>0.65 seconds</a:t>
                      </a:r>
                      <a:endParaRPr lang="en-US" sz="2000" dirty="0">
                        <a:solidFill>
                          <a:srgbClr val="000000"/>
                        </a:solidFill>
                        <a:latin typeface="ArialMT"/>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a:noFill/>
                    </a:lnT>
                    <a:lnB>
                      <a:noFill/>
                    </a:lnB>
                  </a:tcPr>
                </a:tc>
              </a:tr>
              <a:tr h="353907">
                <a:tc>
                  <a:txBody>
                    <a:bodyPr/>
                    <a:lstStyle/>
                    <a:p>
                      <a:pPr marL="0" marR="0">
                        <a:lnSpc>
                          <a:spcPct val="115000"/>
                        </a:lnSpc>
                        <a:spcBef>
                          <a:spcPts val="0"/>
                        </a:spcBef>
                        <a:spcAft>
                          <a:spcPts val="0"/>
                        </a:spcAft>
                      </a:pPr>
                      <a:r>
                        <a:rPr lang="en-US" sz="2000" b="1">
                          <a:solidFill>
                            <a:srgbClr val="000000"/>
                          </a:solidFill>
                          <a:latin typeface="ArialMT"/>
                          <a:ea typeface="Times New Roman"/>
                          <a:cs typeface="Times New Roman"/>
                        </a:rPr>
                        <a:t>Office</a:t>
                      </a:r>
                      <a:endParaRPr lang="en-US" sz="2000">
                        <a:solidFill>
                          <a:srgbClr val="000000"/>
                        </a:solidFill>
                        <a:latin typeface="ArialMT"/>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r>
                        <a:rPr lang="en-US" sz="2000" dirty="0">
                          <a:solidFill>
                            <a:srgbClr val="000000"/>
                          </a:solidFill>
                          <a:latin typeface="ArialMT"/>
                          <a:ea typeface="Times New Roman"/>
                          <a:cs typeface="Times New Roman"/>
                        </a:rPr>
                        <a:t>0.46 seconds</a:t>
                      </a:r>
                      <a:endParaRPr lang="en-US" sz="2000" dirty="0">
                        <a:solidFill>
                          <a:srgbClr val="000000"/>
                        </a:solidFill>
                        <a:latin typeface="ArialMT"/>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a:noFill/>
                    </a:lnT>
                    <a:lnB>
                      <a:noFill/>
                    </a:lnB>
                    <a:solidFill>
                      <a:srgbClr val="D3DFEE"/>
                    </a:solidFill>
                  </a:tcPr>
                </a:tc>
                <a:tc>
                  <a:txBody>
                    <a:bodyPr/>
                    <a:lstStyle/>
                    <a:p>
                      <a:pPr marL="0" marR="0">
                        <a:lnSpc>
                          <a:spcPct val="115000"/>
                        </a:lnSpc>
                        <a:spcBef>
                          <a:spcPts val="0"/>
                        </a:spcBef>
                        <a:spcAft>
                          <a:spcPts val="0"/>
                        </a:spcAft>
                      </a:pPr>
                      <a:r>
                        <a:rPr lang="en-US" sz="2000" dirty="0">
                          <a:solidFill>
                            <a:srgbClr val="000000"/>
                          </a:solidFill>
                          <a:latin typeface="ArialMT"/>
                          <a:ea typeface="Times New Roman"/>
                          <a:cs typeface="Times New Roman"/>
                        </a:rPr>
                        <a:t>0.34 seconds</a:t>
                      </a:r>
                      <a:endParaRPr lang="en-US" sz="2000" dirty="0">
                        <a:solidFill>
                          <a:srgbClr val="000000"/>
                        </a:solidFill>
                        <a:latin typeface="ArialMT"/>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a:noFill/>
                    </a:lnT>
                    <a:lnB>
                      <a:noFill/>
                    </a:lnB>
                    <a:solidFill>
                      <a:srgbClr val="D3DFEE"/>
                    </a:solidFill>
                  </a:tcPr>
                </a:tc>
              </a:tr>
            </a:tbl>
          </a:graphicData>
        </a:graphic>
      </p:graphicFrame>
      <p:sp>
        <p:nvSpPr>
          <p:cNvPr id="6" name="TextBox 5"/>
          <p:cNvSpPr txBox="1"/>
          <p:nvPr/>
        </p:nvSpPr>
        <p:spPr>
          <a:xfrm>
            <a:off x="19659600" y="762000"/>
            <a:ext cx="5943600" cy="381000"/>
          </a:xfrm>
          <a:prstGeom prst="rect">
            <a:avLst/>
          </a:prstGeom>
          <a:noFill/>
        </p:spPr>
        <p:txBody>
          <a:bodyPr wrap="square" rtlCol="0">
            <a:spAutoFit/>
          </a:bodyPr>
          <a:lstStyle/>
          <a:p>
            <a:r>
              <a:rPr lang="en-US" b="1" u="sng" dirty="0" smtClean="0"/>
              <a:t>Original Acoustical Design</a:t>
            </a:r>
            <a:endParaRPr lang="en-US" b="1" u="sng" dirty="0"/>
          </a:p>
        </p:txBody>
      </p:sp>
      <p:sp>
        <p:nvSpPr>
          <p:cNvPr id="7" name="TextBox 6"/>
          <p:cNvSpPr txBox="1"/>
          <p:nvPr/>
        </p:nvSpPr>
        <p:spPr>
          <a:xfrm>
            <a:off x="19659600" y="3429000"/>
            <a:ext cx="5943600" cy="381000"/>
          </a:xfrm>
          <a:prstGeom prst="rect">
            <a:avLst/>
          </a:prstGeom>
          <a:noFill/>
        </p:spPr>
        <p:txBody>
          <a:bodyPr wrap="square" rtlCol="0">
            <a:spAutoFit/>
          </a:bodyPr>
          <a:lstStyle/>
          <a:p>
            <a:r>
              <a:rPr lang="en-US" b="1" u="sng" dirty="0" smtClean="0"/>
              <a:t>Recommended Acoustical Design</a:t>
            </a:r>
            <a:endParaRPr lang="en-US" b="1" u="sng" dirty="0"/>
          </a:p>
        </p:txBody>
      </p:sp>
      <p:sp>
        <p:nvSpPr>
          <p:cNvPr id="8" name="TextBox 7"/>
          <p:cNvSpPr txBox="1"/>
          <p:nvPr/>
        </p:nvSpPr>
        <p:spPr>
          <a:xfrm>
            <a:off x="9144000" y="609607"/>
            <a:ext cx="1714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Room Reverberation Time: </a:t>
            </a:r>
            <a:endParaRPr lang="en-US" sz="2400" u="sng" dirty="0">
              <a:solidFill>
                <a:schemeClr val="tx2">
                  <a:lumMod val="75000"/>
                </a:schemeClr>
              </a:solidFill>
            </a:endParaRPr>
          </a:p>
        </p:txBody>
      </p:sp>
      <p:sp>
        <p:nvSpPr>
          <p:cNvPr id="9" name="TextBox 8"/>
          <p:cNvSpPr txBox="1"/>
          <p:nvPr/>
        </p:nvSpPr>
        <p:spPr>
          <a:xfrm>
            <a:off x="9601200" y="1334869"/>
            <a:ext cx="8458200" cy="646331"/>
          </a:xfrm>
          <a:prstGeom prst="rect">
            <a:avLst/>
          </a:prstGeom>
          <a:noFill/>
        </p:spPr>
        <p:txBody>
          <a:bodyPr wrap="square" rtlCol="0">
            <a:spAutoFit/>
          </a:bodyPr>
          <a:lstStyle/>
          <a:p>
            <a:r>
              <a:rPr lang="en-US" dirty="0" smtClean="0"/>
              <a:t>Classrooms, Laboratories, and Offices should have a reverberation time between </a:t>
            </a:r>
            <a:r>
              <a:rPr lang="en-US" b="1" dirty="0" smtClean="0">
                <a:solidFill>
                  <a:schemeClr val="tx2"/>
                </a:solidFill>
              </a:rPr>
              <a:t>0.7</a:t>
            </a:r>
            <a:r>
              <a:rPr lang="en-US" dirty="0" smtClean="0"/>
              <a:t>  and </a:t>
            </a:r>
            <a:r>
              <a:rPr lang="en-US" b="1" dirty="0" smtClean="0">
                <a:solidFill>
                  <a:schemeClr val="tx2"/>
                </a:solidFill>
              </a:rPr>
              <a:t>1.1</a:t>
            </a:r>
            <a:r>
              <a:rPr lang="en-US" dirty="0" smtClean="0"/>
              <a:t> seconds </a:t>
            </a:r>
            <a:endParaRPr lang="en-US" dirty="0"/>
          </a:p>
        </p:txBody>
      </p:sp>
      <p:sp>
        <p:nvSpPr>
          <p:cNvPr id="11" name="TextBox 10"/>
          <p:cNvSpPr txBox="1"/>
          <p:nvPr/>
        </p:nvSpPr>
        <p:spPr>
          <a:xfrm>
            <a:off x="9525000" y="2819400"/>
            <a:ext cx="8610600" cy="2308324"/>
          </a:xfrm>
          <a:prstGeom prst="rect">
            <a:avLst/>
          </a:prstGeom>
          <a:noFill/>
        </p:spPr>
        <p:txBody>
          <a:bodyPr wrap="square" rtlCol="0">
            <a:spAutoFit/>
          </a:bodyPr>
          <a:lstStyle/>
          <a:p>
            <a:r>
              <a:rPr lang="en-US" u="sng" dirty="0" smtClean="0"/>
              <a:t>Recommendations:</a:t>
            </a:r>
          </a:p>
          <a:p>
            <a:pPr>
              <a:buFont typeface="Arial" pitchFamily="34" charset="0"/>
              <a:buChar char="•"/>
            </a:pPr>
            <a:r>
              <a:rPr lang="en-US" dirty="0" smtClean="0"/>
              <a:t>Some of the walls changed from the single layer of gypsum board to a double layer</a:t>
            </a:r>
          </a:p>
          <a:p>
            <a:pPr>
              <a:buFont typeface="Arial" pitchFamily="34" charset="0"/>
              <a:buChar char="•"/>
            </a:pPr>
            <a:endParaRPr lang="en-US" dirty="0" smtClean="0"/>
          </a:p>
          <a:p>
            <a:pPr>
              <a:buFont typeface="Arial" pitchFamily="34" charset="0"/>
              <a:buChar char="•"/>
            </a:pPr>
            <a:r>
              <a:rPr lang="en-US" dirty="0" smtClean="0"/>
              <a:t>Acoustical Ceiling Tile replaced with Armstrong Suspended Ceiling</a:t>
            </a:r>
          </a:p>
          <a:p>
            <a:pPr>
              <a:buFont typeface="Arial" pitchFamily="34" charset="0"/>
              <a:buChar char="•"/>
            </a:pPr>
            <a:endParaRPr lang="en-US" dirty="0" smtClean="0"/>
          </a:p>
          <a:p>
            <a:pPr>
              <a:buFont typeface="Arial" pitchFamily="34" charset="0"/>
              <a:buChar char="•"/>
            </a:pPr>
            <a:r>
              <a:rPr lang="en-US" dirty="0" smtClean="0"/>
              <a:t>Carpet in Offices changed to Epoxy Terrazzo </a:t>
            </a:r>
          </a:p>
          <a:p>
            <a:pPr>
              <a:buFont typeface="Arial" pitchFamily="34" charset="0"/>
              <a:buChar char="•"/>
            </a:pPr>
            <a:endParaRPr lang="en-US" dirty="0" smtClean="0"/>
          </a:p>
          <a:p>
            <a:pPr>
              <a:buFont typeface="Arial" pitchFamily="34" charset="0"/>
              <a:buChar char="•"/>
            </a:pPr>
            <a:r>
              <a:rPr lang="en-US" dirty="0" smtClean="0"/>
              <a:t>Light decorative Velour added to Large Offices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Material:</a:t>
            </a:r>
            <a:endParaRPr lang="en-US" dirty="0"/>
          </a:p>
        </p:txBody>
      </p:sp>
      <p:sp>
        <p:nvSpPr>
          <p:cNvPr id="3" name="Text Placeholder 2"/>
          <p:cNvSpPr>
            <a:spLocks noGrp="1"/>
          </p:cNvSpPr>
          <p:nvPr>
            <p:ph type="body" idx="2"/>
          </p:nvPr>
        </p:nvSpPr>
        <p:spPr/>
        <p:txBody>
          <a:bodyPr>
            <a:normAutofit/>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sp>
        <p:nvSpPr>
          <p:cNvPr id="5" name="Footer Placeholder 4"/>
          <p:cNvSpPr>
            <a:spLocks noGrp="1"/>
          </p:cNvSpPr>
          <p:nvPr>
            <p:ph type="ftr" sz="quarter" idx="12"/>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pic>
        <p:nvPicPr>
          <p:cNvPr id="6" name="Picture 3" descr="C:\Users\lap\Desktop\Thesis\Images\20640 BD-PERSP.jpg"/>
          <p:cNvPicPr>
            <a:picLocks noChangeAspect="1" noChangeArrowheads="1"/>
          </p:cNvPicPr>
          <p:nvPr/>
        </p:nvPicPr>
        <p:blipFill>
          <a:blip r:embed="rId3"/>
          <a:srcRect l="7658" r="4278"/>
          <a:stretch>
            <a:fillRect/>
          </a:stretch>
        </p:blipFill>
        <p:spPr bwMode="auto">
          <a:xfrm>
            <a:off x="11353800" y="2057400"/>
            <a:ext cx="5972050" cy="4114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b="1" dirty="0" smtClean="0">
                <a:solidFill>
                  <a:schemeClr val="tx2"/>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graphicFrame>
        <p:nvGraphicFramePr>
          <p:cNvPr id="13" name="Table 12"/>
          <p:cNvGraphicFramePr>
            <a:graphicFrameLocks noGrp="1"/>
          </p:cNvGraphicFramePr>
          <p:nvPr/>
        </p:nvGraphicFramePr>
        <p:xfrm>
          <a:off x="11709551" y="972312"/>
          <a:ext cx="4063849" cy="1542288"/>
        </p:xfrm>
        <a:graphic>
          <a:graphicData uri="http://schemas.openxmlformats.org/drawingml/2006/table">
            <a:tbl>
              <a:tblPr/>
              <a:tblGrid>
                <a:gridCol w="2293692"/>
                <a:gridCol w="1770157"/>
              </a:tblGrid>
              <a:tr h="354308">
                <a:tc>
                  <a:txBody>
                    <a:bodyPr/>
                    <a:lstStyle/>
                    <a:p>
                      <a:pPr marL="0" marR="0">
                        <a:lnSpc>
                          <a:spcPct val="115000"/>
                        </a:lnSpc>
                        <a:spcBef>
                          <a:spcPts val="0"/>
                        </a:spcBef>
                        <a:spcAft>
                          <a:spcPts val="0"/>
                        </a:spcAft>
                      </a:pPr>
                      <a:endParaRPr lang="en-US" sz="2200" dirty="0">
                        <a:latin typeface="ArialMT"/>
                        <a:ea typeface="Times New Roman"/>
                        <a:cs typeface="Times New Roman"/>
                      </a:endParaRPr>
                    </a:p>
                  </a:txBody>
                  <a:tcPr marL="135534" marR="13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a:latin typeface="ArialMT"/>
                          <a:ea typeface="Times New Roman"/>
                          <a:cs typeface="Times New Roman"/>
                        </a:rPr>
                        <a:t>NC Rating</a:t>
                      </a:r>
                      <a:endParaRPr lang="en-US" sz="2400">
                        <a:latin typeface="ArialMT"/>
                        <a:ea typeface="Calibri"/>
                        <a:cs typeface="Times New Roman"/>
                      </a:endParaRPr>
                    </a:p>
                  </a:txBody>
                  <a:tcPr marL="135534" marR="13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54308">
                <a:tc>
                  <a:txBody>
                    <a:bodyPr/>
                    <a:lstStyle/>
                    <a:p>
                      <a:pPr marL="0" marR="0">
                        <a:lnSpc>
                          <a:spcPct val="115000"/>
                        </a:lnSpc>
                        <a:spcBef>
                          <a:spcPts val="0"/>
                        </a:spcBef>
                        <a:spcAft>
                          <a:spcPts val="0"/>
                        </a:spcAft>
                      </a:pPr>
                      <a:r>
                        <a:rPr lang="en-US" sz="2200">
                          <a:latin typeface="ArialMT"/>
                          <a:ea typeface="Times New Roman"/>
                          <a:cs typeface="Times New Roman"/>
                        </a:rPr>
                        <a:t>Classrooms</a:t>
                      </a:r>
                      <a:endParaRPr lang="en-US" sz="2400">
                        <a:latin typeface="ArialMT"/>
                        <a:ea typeface="Calibri"/>
                        <a:cs typeface="Times New Roman"/>
                      </a:endParaRPr>
                    </a:p>
                  </a:txBody>
                  <a:tcPr marL="135534" marR="13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2200" dirty="0">
                          <a:latin typeface="ArialMT"/>
                          <a:ea typeface="Calibri"/>
                          <a:cs typeface="Times New Roman"/>
                        </a:rPr>
                        <a:t>25-30</a:t>
                      </a:r>
                      <a:endParaRPr lang="en-US" sz="2400" dirty="0">
                        <a:latin typeface="ArialMT"/>
                        <a:ea typeface="Calibri"/>
                        <a:cs typeface="Times New Roman"/>
                      </a:endParaRPr>
                    </a:p>
                  </a:txBody>
                  <a:tcPr marL="135534" marR="13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54308">
                <a:tc>
                  <a:txBody>
                    <a:bodyPr/>
                    <a:lstStyle/>
                    <a:p>
                      <a:pPr marL="0" marR="0">
                        <a:lnSpc>
                          <a:spcPct val="115000"/>
                        </a:lnSpc>
                        <a:spcBef>
                          <a:spcPts val="0"/>
                        </a:spcBef>
                        <a:spcAft>
                          <a:spcPts val="0"/>
                        </a:spcAft>
                      </a:pPr>
                      <a:r>
                        <a:rPr lang="en-US" sz="2200" dirty="0">
                          <a:latin typeface="ArialMT"/>
                          <a:ea typeface="Times New Roman"/>
                          <a:cs typeface="Times New Roman"/>
                        </a:rPr>
                        <a:t>Laboratories</a:t>
                      </a:r>
                      <a:endParaRPr lang="en-US" sz="2400" dirty="0">
                        <a:latin typeface="ArialMT"/>
                        <a:ea typeface="Calibri"/>
                        <a:cs typeface="Times New Roman"/>
                      </a:endParaRPr>
                    </a:p>
                  </a:txBody>
                  <a:tcPr marL="135534" marR="13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a:latin typeface="ArialMT"/>
                          <a:ea typeface="Calibri"/>
                          <a:cs typeface="Times New Roman"/>
                        </a:rPr>
                        <a:t>35-40</a:t>
                      </a:r>
                      <a:endParaRPr lang="en-US" sz="2400">
                        <a:latin typeface="ArialMT"/>
                        <a:ea typeface="Calibri"/>
                        <a:cs typeface="Times New Roman"/>
                      </a:endParaRPr>
                    </a:p>
                  </a:txBody>
                  <a:tcPr marL="135534" marR="13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308">
                <a:tc>
                  <a:txBody>
                    <a:bodyPr/>
                    <a:lstStyle/>
                    <a:p>
                      <a:pPr marL="0" marR="0">
                        <a:lnSpc>
                          <a:spcPct val="115000"/>
                        </a:lnSpc>
                        <a:spcBef>
                          <a:spcPts val="0"/>
                        </a:spcBef>
                        <a:spcAft>
                          <a:spcPts val="0"/>
                        </a:spcAft>
                      </a:pPr>
                      <a:r>
                        <a:rPr lang="en-US" sz="2200">
                          <a:latin typeface="ArialMT"/>
                          <a:ea typeface="Times New Roman"/>
                          <a:cs typeface="Times New Roman"/>
                        </a:rPr>
                        <a:t>Private Offices</a:t>
                      </a:r>
                      <a:endParaRPr lang="en-US" sz="2400">
                        <a:latin typeface="ArialMT"/>
                        <a:ea typeface="Calibri"/>
                        <a:cs typeface="Times New Roman"/>
                      </a:endParaRPr>
                    </a:p>
                  </a:txBody>
                  <a:tcPr marL="135534" marR="13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0"/>
                        </a:spcBef>
                        <a:spcAft>
                          <a:spcPts val="0"/>
                        </a:spcAft>
                      </a:pPr>
                      <a:r>
                        <a:rPr lang="en-US" sz="2200" dirty="0">
                          <a:latin typeface="ArialMT"/>
                          <a:ea typeface="Calibri"/>
                          <a:cs typeface="Times New Roman"/>
                        </a:rPr>
                        <a:t>30-35</a:t>
                      </a:r>
                      <a:endParaRPr lang="en-US" sz="2400" dirty="0">
                        <a:latin typeface="ArialMT"/>
                        <a:ea typeface="Calibri"/>
                        <a:cs typeface="Times New Roman"/>
                      </a:endParaRPr>
                    </a:p>
                  </a:txBody>
                  <a:tcPr marL="135534" marR="135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pic>
        <p:nvPicPr>
          <p:cNvPr id="14" name="Picture 13"/>
          <p:cNvPicPr/>
          <p:nvPr/>
        </p:nvPicPr>
        <p:blipFill>
          <a:blip r:embed="rId3"/>
          <a:srcRect l="8174" t="36029" r="11727" b="20139"/>
          <a:stretch>
            <a:fillRect/>
          </a:stretch>
        </p:blipFill>
        <p:spPr bwMode="auto">
          <a:xfrm>
            <a:off x="9372600" y="3048000"/>
            <a:ext cx="8516536" cy="2914770"/>
          </a:xfrm>
          <a:prstGeom prst="rect">
            <a:avLst/>
          </a:prstGeom>
          <a:noFill/>
          <a:ln w="9525">
            <a:noFill/>
            <a:miter lim="800000"/>
            <a:headEnd/>
            <a:tailEnd/>
          </a:ln>
        </p:spPr>
      </p:pic>
      <p:sp>
        <p:nvSpPr>
          <p:cNvPr id="15" name="TextBox 14"/>
          <p:cNvSpPr txBox="1"/>
          <p:nvPr/>
        </p:nvSpPr>
        <p:spPr>
          <a:xfrm>
            <a:off x="19431000" y="1619071"/>
            <a:ext cx="7010400" cy="1200329"/>
          </a:xfrm>
          <a:prstGeom prst="rect">
            <a:avLst/>
          </a:prstGeom>
          <a:noFill/>
        </p:spPr>
        <p:txBody>
          <a:bodyPr wrap="square" rtlCol="0">
            <a:spAutoFit/>
          </a:bodyPr>
          <a:lstStyle/>
          <a:p>
            <a:pPr>
              <a:buFont typeface="Arial" pitchFamily="34" charset="0"/>
              <a:buChar char="•"/>
            </a:pPr>
            <a:r>
              <a:rPr lang="en-US" dirty="0" smtClean="0"/>
              <a:t>Static Pressure should never exceed 0.4” w.c. </a:t>
            </a:r>
          </a:p>
          <a:p>
            <a:pPr>
              <a:buFont typeface="Arial" pitchFamily="34" charset="0"/>
              <a:buChar char="•"/>
            </a:pPr>
            <a:endParaRPr lang="en-US" dirty="0" smtClean="0"/>
          </a:p>
          <a:p>
            <a:pPr>
              <a:buFont typeface="Arial" pitchFamily="34" charset="0"/>
              <a:buChar char="•"/>
            </a:pPr>
            <a:r>
              <a:rPr lang="en-US" dirty="0" smtClean="0"/>
              <a:t>Classrooms and offices need less ventilation air than the laboratories and therefore have smaller flow rates</a:t>
            </a:r>
            <a:endParaRPr lang="en-US" dirty="0"/>
          </a:p>
        </p:txBody>
      </p:sp>
      <p:sp>
        <p:nvSpPr>
          <p:cNvPr id="16" name="TextBox 15"/>
          <p:cNvSpPr txBox="1"/>
          <p:nvPr/>
        </p:nvSpPr>
        <p:spPr>
          <a:xfrm>
            <a:off x="18745200" y="833737"/>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Chilled Beam Acoustics: </a:t>
            </a:r>
            <a:endParaRPr lang="en-US" sz="2400" u="sng"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b="1" dirty="0" smtClean="0">
                <a:solidFill>
                  <a:schemeClr val="tx2"/>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graphicFrame>
        <p:nvGraphicFramePr>
          <p:cNvPr id="12" name="Table 11"/>
          <p:cNvGraphicFramePr>
            <a:graphicFrameLocks noGrp="1"/>
          </p:cNvGraphicFramePr>
          <p:nvPr/>
        </p:nvGraphicFramePr>
        <p:xfrm>
          <a:off x="9517442" y="1687830"/>
          <a:ext cx="8160958" cy="3417570"/>
        </p:xfrm>
        <a:graphic>
          <a:graphicData uri="http://schemas.openxmlformats.org/drawingml/2006/table">
            <a:tbl>
              <a:tblPr/>
              <a:tblGrid>
                <a:gridCol w="2224042"/>
                <a:gridCol w="867509"/>
                <a:gridCol w="986835"/>
                <a:gridCol w="867509"/>
                <a:gridCol w="986835"/>
                <a:gridCol w="2228228"/>
              </a:tblGrid>
              <a:tr h="259588">
                <a:tc gridSpan="3">
                  <a:txBody>
                    <a:bodyPr/>
                    <a:lstStyle/>
                    <a:p>
                      <a:pPr marL="0" marR="0" algn="ctr">
                        <a:lnSpc>
                          <a:spcPct val="115000"/>
                        </a:lnSpc>
                        <a:spcBef>
                          <a:spcPts val="0"/>
                        </a:spcBef>
                        <a:spcAft>
                          <a:spcPts val="0"/>
                        </a:spcAft>
                      </a:pPr>
                      <a:r>
                        <a:rPr lang="en-US" sz="1500" b="1" dirty="0">
                          <a:solidFill>
                            <a:srgbClr val="000000"/>
                          </a:solidFill>
                          <a:latin typeface="Calibri"/>
                          <a:ea typeface="Times New Roman"/>
                          <a:cs typeface="Times New Roman"/>
                        </a:rPr>
                        <a:t>Redesign</a:t>
                      </a:r>
                      <a:endParaRPr lang="en-US" sz="1600" dirty="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500" b="1">
                          <a:solidFill>
                            <a:srgbClr val="000000"/>
                          </a:solidFill>
                          <a:latin typeface="Calibri"/>
                          <a:ea typeface="Times New Roman"/>
                          <a:cs typeface="Times New Roman"/>
                        </a:rPr>
                        <a:t>Original Design</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259588">
                <a:tc>
                  <a:txBody>
                    <a:bodyPr/>
                    <a:lstStyle/>
                    <a:p>
                      <a:pPr marL="0" marR="0" algn="r">
                        <a:lnSpc>
                          <a:spcPct val="115000"/>
                        </a:lnSpc>
                        <a:spcBef>
                          <a:spcPts val="0"/>
                        </a:spcBef>
                        <a:spcAft>
                          <a:spcPts val="0"/>
                        </a:spcAft>
                      </a:pPr>
                      <a:r>
                        <a:rPr lang="en-US" sz="1500" b="1">
                          <a:solidFill>
                            <a:srgbClr val="000000"/>
                          </a:solidFill>
                          <a:latin typeface="Calibri"/>
                          <a:ea typeface="Times New Roman"/>
                          <a:cs typeface="Times New Roman"/>
                        </a:rPr>
                        <a:t>System Component</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a:solidFill>
                            <a:srgbClr val="000000"/>
                          </a:solidFill>
                          <a:latin typeface="Calibri"/>
                          <a:ea typeface="Times New Roman"/>
                          <a:cs typeface="Times New Roman"/>
                        </a:rPr>
                        <a:t>MMBTU</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a:solidFill>
                            <a:srgbClr val="000000"/>
                          </a:solidFill>
                          <a:latin typeface="Calibri"/>
                          <a:ea typeface="Times New Roman"/>
                          <a:cs typeface="Times New Roman"/>
                        </a:rPr>
                        <a:t>kwh</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a:solidFill>
                            <a:srgbClr val="000000"/>
                          </a:solidFill>
                          <a:latin typeface="Calibri"/>
                          <a:ea typeface="Times New Roman"/>
                          <a:cs typeface="Times New Roman"/>
                        </a:rPr>
                        <a:t>MMBTU</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a:solidFill>
                            <a:srgbClr val="000000"/>
                          </a:solidFill>
                          <a:latin typeface="Calibri"/>
                          <a:ea typeface="Times New Roman"/>
                          <a:cs typeface="Times New Roman"/>
                        </a:rPr>
                        <a:t>kwh</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b="1" dirty="0">
                          <a:solidFill>
                            <a:srgbClr val="000000"/>
                          </a:solidFill>
                          <a:latin typeface="Calibri"/>
                          <a:ea typeface="Times New Roman"/>
                          <a:cs typeface="Times New Roman"/>
                        </a:rPr>
                        <a:t>System Component</a:t>
                      </a:r>
                      <a:endParaRPr lang="en-US" sz="1600" dirty="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588">
                <a:tc>
                  <a:txBody>
                    <a:bodyPr/>
                    <a:lstStyle/>
                    <a:p>
                      <a:pPr marL="0" marR="0" algn="r">
                        <a:lnSpc>
                          <a:spcPct val="115000"/>
                        </a:lnSpc>
                        <a:spcBef>
                          <a:spcPts val="0"/>
                        </a:spcBef>
                        <a:spcAft>
                          <a:spcPts val="0"/>
                        </a:spcAft>
                      </a:pPr>
                      <a:r>
                        <a:rPr lang="en-US" sz="1500" b="1">
                          <a:solidFill>
                            <a:srgbClr val="000000"/>
                          </a:solidFill>
                          <a:latin typeface="Calibri"/>
                          <a:ea typeface="Times New Roman"/>
                          <a:cs typeface="Times New Roman"/>
                        </a:rPr>
                        <a:t>Nat gas</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88</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25,674</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5,726</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1,678,087</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marL="0" marR="0">
                        <a:lnSpc>
                          <a:spcPct val="115000"/>
                        </a:lnSpc>
                        <a:spcBef>
                          <a:spcPts val="0"/>
                        </a:spcBef>
                        <a:spcAft>
                          <a:spcPts val="0"/>
                        </a:spcAft>
                      </a:pPr>
                      <a:r>
                        <a:rPr lang="en-US" sz="1500" b="1">
                          <a:solidFill>
                            <a:srgbClr val="000000"/>
                          </a:solidFill>
                          <a:latin typeface="Calibri"/>
                          <a:ea typeface="Times New Roman"/>
                          <a:cs typeface="Times New Roman"/>
                        </a:rPr>
                        <a:t>Fans, Controls, Plug, Misc.</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59588">
                <a:tc>
                  <a:txBody>
                    <a:bodyPr/>
                    <a:lstStyle/>
                    <a:p>
                      <a:pPr marL="0" marR="0" algn="r">
                        <a:lnSpc>
                          <a:spcPct val="115000"/>
                        </a:lnSpc>
                        <a:spcBef>
                          <a:spcPts val="0"/>
                        </a:spcBef>
                        <a:spcAft>
                          <a:spcPts val="0"/>
                        </a:spcAft>
                      </a:pPr>
                      <a:r>
                        <a:rPr lang="en-US" sz="1500" b="1">
                          <a:solidFill>
                            <a:srgbClr val="000000"/>
                          </a:solidFill>
                          <a:latin typeface="Calibri"/>
                          <a:ea typeface="Times New Roman"/>
                          <a:cs typeface="Times New Roman"/>
                        </a:rPr>
                        <a:t>Electricity</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5,404</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1,583,702</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59588">
                <a:tc>
                  <a:txBody>
                    <a:bodyPr/>
                    <a:lstStyle/>
                    <a:p>
                      <a:pPr marL="0" marR="0" algn="r">
                        <a:lnSpc>
                          <a:spcPct val="115000"/>
                        </a:lnSpc>
                        <a:spcBef>
                          <a:spcPts val="0"/>
                        </a:spcBef>
                        <a:spcAft>
                          <a:spcPts val="0"/>
                        </a:spcAft>
                      </a:pPr>
                      <a:r>
                        <a:rPr lang="en-US" sz="1500" b="1">
                          <a:solidFill>
                            <a:srgbClr val="000000"/>
                          </a:solidFill>
                          <a:latin typeface="Calibri"/>
                          <a:ea typeface="Times New Roman"/>
                          <a:cs typeface="Times New Roman"/>
                        </a:rPr>
                        <a:t>Chilled Beam HP (heating)</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507</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148,496</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9,239</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2,707,802</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marL="0" marR="0">
                        <a:lnSpc>
                          <a:spcPct val="115000"/>
                        </a:lnSpc>
                        <a:spcBef>
                          <a:spcPts val="0"/>
                        </a:spcBef>
                        <a:spcAft>
                          <a:spcPts val="0"/>
                        </a:spcAft>
                      </a:pPr>
                      <a:r>
                        <a:rPr lang="en-US" sz="1500" b="1" dirty="0">
                          <a:solidFill>
                            <a:srgbClr val="000000"/>
                          </a:solidFill>
                          <a:latin typeface="Calibri"/>
                          <a:ea typeface="Times New Roman"/>
                          <a:cs typeface="Times New Roman"/>
                        </a:rPr>
                        <a:t>Direct Acting Heater</a:t>
                      </a:r>
                      <a:endParaRPr lang="en-US" sz="1600" dirty="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9588">
                <a:tc>
                  <a:txBody>
                    <a:bodyPr/>
                    <a:lstStyle/>
                    <a:p>
                      <a:pPr marL="0" marR="0" algn="r">
                        <a:lnSpc>
                          <a:spcPct val="115000"/>
                        </a:lnSpc>
                        <a:spcBef>
                          <a:spcPts val="0"/>
                        </a:spcBef>
                        <a:spcAft>
                          <a:spcPts val="0"/>
                        </a:spcAft>
                      </a:pPr>
                      <a:r>
                        <a:rPr lang="en-US" sz="1500" b="1">
                          <a:solidFill>
                            <a:srgbClr val="000000"/>
                          </a:solidFill>
                          <a:latin typeface="Calibri"/>
                          <a:ea typeface="Times New Roman"/>
                          <a:cs typeface="Times New Roman"/>
                        </a:rPr>
                        <a:t>Office Reheat</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488</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142,947</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59588">
                <a:tc>
                  <a:txBody>
                    <a:bodyPr/>
                    <a:lstStyle/>
                    <a:p>
                      <a:pPr marL="0" marR="0" algn="r">
                        <a:lnSpc>
                          <a:spcPct val="115000"/>
                        </a:lnSpc>
                        <a:spcBef>
                          <a:spcPts val="0"/>
                        </a:spcBef>
                        <a:spcAft>
                          <a:spcPts val="0"/>
                        </a:spcAft>
                      </a:pPr>
                      <a:r>
                        <a:rPr lang="en-US" sz="1500" b="1">
                          <a:solidFill>
                            <a:srgbClr val="000000"/>
                          </a:solidFill>
                          <a:latin typeface="Calibri"/>
                          <a:ea typeface="Times New Roman"/>
                          <a:cs typeface="Times New Roman"/>
                        </a:rPr>
                        <a:t>Chilled Beam HP (cooling)</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953</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279,242</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marL="0" marR="0" algn="ctr">
                        <a:lnSpc>
                          <a:spcPct val="115000"/>
                        </a:lnSpc>
                        <a:spcBef>
                          <a:spcPts val="0"/>
                        </a:spcBef>
                        <a:spcAft>
                          <a:spcPts val="0"/>
                        </a:spcAft>
                      </a:pPr>
                      <a:r>
                        <a:rPr lang="en-US" sz="1500" dirty="0">
                          <a:solidFill>
                            <a:srgbClr val="000000"/>
                          </a:solidFill>
                          <a:latin typeface="Calibri"/>
                          <a:ea typeface="Times New Roman"/>
                          <a:cs typeface="Times New Roman"/>
                        </a:rPr>
                        <a:t>7,273</a:t>
                      </a:r>
                      <a:endParaRPr lang="en-US" sz="1600" dirty="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2,131,514</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marL="0" marR="0">
                        <a:lnSpc>
                          <a:spcPct val="115000"/>
                        </a:lnSpc>
                        <a:spcBef>
                          <a:spcPts val="0"/>
                        </a:spcBef>
                        <a:spcAft>
                          <a:spcPts val="0"/>
                        </a:spcAft>
                      </a:pPr>
                      <a:r>
                        <a:rPr lang="en-US" sz="1500" b="1" dirty="0">
                          <a:solidFill>
                            <a:srgbClr val="000000"/>
                          </a:solidFill>
                          <a:latin typeface="Calibri"/>
                          <a:ea typeface="Times New Roman"/>
                          <a:cs typeface="Times New Roman"/>
                        </a:rPr>
                        <a:t>Boilers and Chillers</a:t>
                      </a:r>
                      <a:endParaRPr lang="en-US" sz="1600" dirty="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59588">
                <a:tc>
                  <a:txBody>
                    <a:bodyPr/>
                    <a:lstStyle/>
                    <a:p>
                      <a:pPr marL="0" marR="0" algn="r">
                        <a:lnSpc>
                          <a:spcPct val="115000"/>
                        </a:lnSpc>
                        <a:spcBef>
                          <a:spcPts val="0"/>
                        </a:spcBef>
                        <a:spcAft>
                          <a:spcPts val="0"/>
                        </a:spcAft>
                      </a:pPr>
                      <a:r>
                        <a:rPr lang="en-US" sz="1500" b="1">
                          <a:solidFill>
                            <a:srgbClr val="000000"/>
                          </a:solidFill>
                          <a:latin typeface="Calibri"/>
                          <a:ea typeface="Times New Roman"/>
                          <a:cs typeface="Times New Roman"/>
                        </a:rPr>
                        <a:t>DOAS HP</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2,037</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596,999</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59588">
                <a:tc>
                  <a:txBody>
                    <a:bodyPr/>
                    <a:lstStyle/>
                    <a:p>
                      <a:pPr marL="0" marR="0" algn="r">
                        <a:lnSpc>
                          <a:spcPct val="115000"/>
                        </a:lnSpc>
                        <a:spcBef>
                          <a:spcPts val="0"/>
                        </a:spcBef>
                        <a:spcAft>
                          <a:spcPts val="0"/>
                        </a:spcAft>
                      </a:pPr>
                      <a:r>
                        <a:rPr lang="en-US" sz="1500" b="1">
                          <a:solidFill>
                            <a:srgbClr val="000000"/>
                          </a:solidFill>
                          <a:latin typeface="Calibri"/>
                          <a:ea typeface="Times New Roman"/>
                          <a:cs typeface="Times New Roman"/>
                        </a:rPr>
                        <a:t>Office Heat Pump</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546</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159,962</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59588">
                <a:tc>
                  <a:txBody>
                    <a:bodyPr/>
                    <a:lstStyle/>
                    <a:p>
                      <a:pPr marL="0" marR="0" algn="r">
                        <a:lnSpc>
                          <a:spcPct val="115000"/>
                        </a:lnSpc>
                        <a:spcBef>
                          <a:spcPts val="0"/>
                        </a:spcBef>
                        <a:spcAft>
                          <a:spcPts val="0"/>
                        </a:spcAft>
                      </a:pPr>
                      <a:r>
                        <a:rPr lang="en-US" sz="1500" b="1">
                          <a:solidFill>
                            <a:srgbClr val="000000"/>
                          </a:solidFill>
                          <a:latin typeface="Calibri"/>
                          <a:ea typeface="Times New Roman"/>
                          <a:cs typeface="Times New Roman"/>
                        </a:rPr>
                        <a:t>Pumps</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9,548</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2,798,240</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5,142</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1,506,947</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15000"/>
                        </a:lnSpc>
                        <a:spcBef>
                          <a:spcPts val="0"/>
                        </a:spcBef>
                        <a:spcAft>
                          <a:spcPts val="0"/>
                        </a:spcAft>
                      </a:pPr>
                      <a:r>
                        <a:rPr lang="en-US" sz="1500" b="1">
                          <a:solidFill>
                            <a:srgbClr val="000000"/>
                          </a:solidFill>
                          <a:latin typeface="Calibri"/>
                          <a:ea typeface="Times New Roman"/>
                          <a:cs typeface="Times New Roman"/>
                        </a:rPr>
                        <a:t>Pumps</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59588">
                <a:tc>
                  <a:txBody>
                    <a:bodyPr/>
                    <a:lstStyle/>
                    <a:p>
                      <a:pPr marL="0" marR="0" algn="r">
                        <a:lnSpc>
                          <a:spcPct val="115000"/>
                        </a:lnSpc>
                        <a:spcBef>
                          <a:spcPts val="0"/>
                        </a:spcBef>
                        <a:spcAft>
                          <a:spcPts val="0"/>
                        </a:spcAft>
                      </a:pPr>
                      <a:r>
                        <a:rPr lang="en-US" sz="1500" b="1">
                          <a:solidFill>
                            <a:srgbClr val="000000"/>
                          </a:solidFill>
                          <a:latin typeface="Calibri"/>
                          <a:ea typeface="Times New Roman"/>
                          <a:cs typeface="Times New Roman"/>
                        </a:rPr>
                        <a:t>Lights</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1,248</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365,797</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1432</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lnSpc>
                          <a:spcPct val="115000"/>
                        </a:lnSpc>
                        <a:spcBef>
                          <a:spcPts val="0"/>
                        </a:spcBef>
                        <a:spcAft>
                          <a:spcPts val="0"/>
                        </a:spcAft>
                      </a:pPr>
                      <a:r>
                        <a:rPr lang="en-US" sz="1500">
                          <a:solidFill>
                            <a:srgbClr val="000000"/>
                          </a:solidFill>
                          <a:latin typeface="Calibri"/>
                          <a:ea typeface="Times New Roman"/>
                          <a:cs typeface="Times New Roman"/>
                        </a:rPr>
                        <a:t>419,695</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500" b="1">
                          <a:solidFill>
                            <a:srgbClr val="000000"/>
                          </a:solidFill>
                          <a:latin typeface="Calibri"/>
                          <a:ea typeface="Times New Roman"/>
                          <a:cs typeface="Times New Roman"/>
                        </a:rPr>
                        <a:t>Lights</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259588">
                <a:tc>
                  <a:txBody>
                    <a:bodyPr/>
                    <a:lstStyle/>
                    <a:p>
                      <a:pPr marL="0" marR="0" algn="r">
                        <a:lnSpc>
                          <a:spcPct val="115000"/>
                        </a:lnSpc>
                        <a:spcBef>
                          <a:spcPts val="0"/>
                        </a:spcBef>
                        <a:spcAft>
                          <a:spcPts val="0"/>
                        </a:spcAft>
                      </a:pPr>
                      <a:r>
                        <a:rPr lang="en-US" sz="1500" b="1">
                          <a:solidFill>
                            <a:srgbClr val="000000"/>
                          </a:solidFill>
                          <a:latin typeface="Calibri"/>
                          <a:ea typeface="Times New Roman"/>
                          <a:cs typeface="Times New Roman"/>
                        </a:rPr>
                        <a:t>Total energy</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a:solidFill>
                            <a:srgbClr val="000000"/>
                          </a:solidFill>
                          <a:latin typeface="Calibri"/>
                          <a:ea typeface="Times New Roman"/>
                          <a:cs typeface="Times New Roman"/>
                        </a:rPr>
                        <a:t>20,817</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a:solidFill>
                            <a:srgbClr val="000000"/>
                          </a:solidFill>
                          <a:latin typeface="Calibri"/>
                          <a:ea typeface="Times New Roman"/>
                          <a:cs typeface="Times New Roman"/>
                        </a:rPr>
                        <a:t>6,101,060</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a:solidFill>
                            <a:srgbClr val="000000"/>
                          </a:solidFill>
                          <a:latin typeface="Calibri"/>
                          <a:ea typeface="Times New Roman"/>
                          <a:cs typeface="Times New Roman"/>
                        </a:rPr>
                        <a:t>28,811</a:t>
                      </a:r>
                      <a:endParaRPr lang="en-US" sz="1600">
                        <a:latin typeface="ArialMT"/>
                        <a:ea typeface="Calibri"/>
                        <a:cs typeface="Times New Roman"/>
                      </a:endParaRPr>
                    </a:p>
                  </a:txBody>
                  <a:tcPr marL="90436" marR="90436"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b="1">
                          <a:solidFill>
                            <a:srgbClr val="000000"/>
                          </a:solidFill>
                          <a:latin typeface="Calibri"/>
                          <a:ea typeface="Times New Roman"/>
                          <a:cs typeface="Times New Roman"/>
                        </a:rPr>
                        <a:t>8,444,045</a:t>
                      </a:r>
                      <a:endParaRPr lang="en-US" sz="160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500" b="1" dirty="0">
                          <a:solidFill>
                            <a:srgbClr val="000000"/>
                          </a:solidFill>
                          <a:latin typeface="Calibri"/>
                          <a:ea typeface="Times New Roman"/>
                          <a:cs typeface="Times New Roman"/>
                        </a:rPr>
                        <a:t>Total Original Energy</a:t>
                      </a:r>
                      <a:endParaRPr lang="en-US" sz="1600" dirty="0">
                        <a:latin typeface="ArialMT"/>
                        <a:ea typeface="Calibri"/>
                        <a:cs typeface="Times New Roman"/>
                      </a:endParaRPr>
                    </a:p>
                  </a:txBody>
                  <a:tcPr marL="90436" marR="9043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14" name="TextBox 13"/>
          <p:cNvSpPr txBox="1"/>
          <p:nvPr/>
        </p:nvSpPr>
        <p:spPr>
          <a:xfrm>
            <a:off x="23241000" y="838200"/>
            <a:ext cx="3429000" cy="4524315"/>
          </a:xfrm>
          <a:prstGeom prst="rect">
            <a:avLst/>
          </a:prstGeom>
          <a:noFill/>
        </p:spPr>
        <p:txBody>
          <a:bodyPr wrap="square" rtlCol="0">
            <a:spAutoFit/>
          </a:bodyPr>
          <a:lstStyle/>
          <a:p>
            <a:pPr>
              <a:buFont typeface="Arial" pitchFamily="34" charset="0"/>
              <a:buChar char="•"/>
            </a:pPr>
            <a:r>
              <a:rPr lang="en-US" dirty="0" smtClean="0"/>
              <a:t>27.75% Energy Savings over the original design</a:t>
            </a:r>
          </a:p>
          <a:p>
            <a:pPr>
              <a:buFont typeface="Arial" pitchFamily="34" charset="0"/>
              <a:buChar char="•"/>
            </a:pPr>
            <a:endParaRPr lang="en-US" dirty="0" smtClean="0"/>
          </a:p>
          <a:p>
            <a:pPr>
              <a:buFont typeface="Arial" pitchFamily="34" charset="0"/>
              <a:buChar char="•"/>
            </a:pPr>
            <a:r>
              <a:rPr lang="en-US" dirty="0" smtClean="0"/>
              <a:t>energy required for the heat pumps is about half the energy needed for the boilers and chillers</a:t>
            </a:r>
          </a:p>
          <a:p>
            <a:pPr>
              <a:buFont typeface="Arial" pitchFamily="34" charset="0"/>
              <a:buChar char="•"/>
            </a:pPr>
            <a:endParaRPr lang="en-US" dirty="0" smtClean="0"/>
          </a:p>
          <a:p>
            <a:pPr>
              <a:buFont typeface="Arial" pitchFamily="34" charset="0"/>
              <a:buChar char="•"/>
            </a:pPr>
            <a:r>
              <a:rPr lang="en-US" dirty="0" smtClean="0"/>
              <a:t>Needed Reheat was reduced  almost 90%</a:t>
            </a:r>
          </a:p>
          <a:p>
            <a:pPr>
              <a:buFont typeface="Arial" pitchFamily="34" charset="0"/>
              <a:buChar char="•"/>
            </a:pPr>
            <a:endParaRPr lang="en-US" dirty="0" smtClean="0"/>
          </a:p>
          <a:p>
            <a:pPr>
              <a:buFont typeface="Arial" pitchFamily="34" charset="0"/>
              <a:buChar char="•"/>
            </a:pPr>
            <a:r>
              <a:rPr lang="en-US" dirty="0" smtClean="0"/>
              <a:t>Lighting energy was reduced by the lighting redesign</a:t>
            </a:r>
          </a:p>
          <a:p>
            <a:pPr>
              <a:buFont typeface="Arial" pitchFamily="34" charset="0"/>
              <a:buChar char="•"/>
            </a:pPr>
            <a:endParaRPr lang="en-US" dirty="0" smtClean="0"/>
          </a:p>
          <a:p>
            <a:pPr>
              <a:buFont typeface="Arial" pitchFamily="34" charset="0"/>
              <a:buChar char="•"/>
            </a:pPr>
            <a:r>
              <a:rPr lang="en-US" dirty="0" smtClean="0"/>
              <a:t>Saves 2,342,986 kilowatts a year</a:t>
            </a:r>
            <a:endParaRPr lang="en-US" dirty="0"/>
          </a:p>
        </p:txBody>
      </p:sp>
      <p:graphicFrame>
        <p:nvGraphicFramePr>
          <p:cNvPr id="15" name="Chart 14"/>
          <p:cNvGraphicFramePr/>
          <p:nvPr/>
        </p:nvGraphicFramePr>
        <p:xfrm>
          <a:off x="18516600" y="1828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448800" y="685800"/>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Energy Savings: </a:t>
            </a:r>
            <a:endParaRPr lang="en-US" sz="2400" u="sng"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b="1" dirty="0" smtClean="0">
                <a:solidFill>
                  <a:schemeClr val="tx2"/>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graphicFrame>
        <p:nvGraphicFramePr>
          <p:cNvPr id="8" name="Table 7"/>
          <p:cNvGraphicFramePr>
            <a:graphicFrameLocks noGrp="1"/>
          </p:cNvGraphicFramePr>
          <p:nvPr/>
        </p:nvGraphicFramePr>
        <p:xfrm>
          <a:off x="19278600" y="838200"/>
          <a:ext cx="3451625" cy="2628900"/>
        </p:xfrm>
        <a:graphic>
          <a:graphicData uri="http://schemas.openxmlformats.org/drawingml/2006/table">
            <a:tbl>
              <a:tblPr/>
              <a:tblGrid>
                <a:gridCol w="1228093"/>
                <a:gridCol w="600196"/>
                <a:gridCol w="681749"/>
                <a:gridCol w="941587"/>
              </a:tblGrid>
              <a:tr h="75851">
                <a:tc gridSpan="4">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Original System Design</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5851">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 </a:t>
                      </a:r>
                      <a:endParaRPr lang="en-US" sz="1000">
                        <a:latin typeface="ArialMT"/>
                        <a:ea typeface="Calibri"/>
                        <a:cs typeface="Times New Roman"/>
                      </a:endParaRPr>
                    </a:p>
                  </a:txBody>
                  <a:tcPr marL="60648" marR="6064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MMBTU</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therms</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$1.54/therm</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r h="75851">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boilers</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2,949</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29,493</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$45,419.11 </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r h="75851">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Total Natural Gas</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2,949</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29,493</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$45,419.11 </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r h="75851">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 </a:t>
                      </a:r>
                      <a:endParaRPr lang="en-US" sz="1000">
                        <a:latin typeface="ArialMT"/>
                        <a:ea typeface="Calibri"/>
                        <a:cs typeface="Times New Roman"/>
                      </a:endParaRPr>
                    </a:p>
                  </a:txBody>
                  <a:tcPr marL="60648" marR="60648"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 </a:t>
                      </a:r>
                      <a:endParaRPr lang="en-US" sz="1000">
                        <a:latin typeface="ArialMT"/>
                        <a:ea typeface="Calibri"/>
                        <a:cs typeface="Times New Roman"/>
                      </a:endParaRPr>
                    </a:p>
                  </a:txBody>
                  <a:tcPr marL="60648" marR="6064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 </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 </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851">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 </a:t>
                      </a:r>
                      <a:endParaRPr lang="en-US" sz="1000">
                        <a:latin typeface="ArialMT"/>
                        <a:ea typeface="Calibri"/>
                        <a:cs typeface="Times New Roman"/>
                      </a:endParaRPr>
                    </a:p>
                  </a:txBody>
                  <a:tcPr marL="60648" marR="6064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MMBTU</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kwh</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$0.1321/kwh</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5851">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chillers</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4,324</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1,267,280</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$167,407.66 </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5851">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direct acting heaters</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9,239</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2,707,690</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$357,685.87 </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5851">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fan</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3,617</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1,060,092</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$140,038.12 </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5851">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pump</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5,142</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1,506,884</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$199,059.40 </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5851">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equipment</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2,108</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617,925</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$81,627.95 </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5851">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Lights </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1,433</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419,896</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$55,468.24 </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5851">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Total Electric</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25,863</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7,579,767</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$1,001,287.24 </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81080">
                <a:tc>
                  <a:txBody>
                    <a:bodyPr/>
                    <a:lstStyle/>
                    <a:p>
                      <a:pPr>
                        <a:lnSpc>
                          <a:spcPct val="115000"/>
                        </a:lnSpc>
                      </a:pPr>
                      <a:endParaRPr lang="en-US" sz="1000">
                        <a:latin typeface="Calibri"/>
                        <a:ea typeface="Times New Roman"/>
                      </a:endParaRPr>
                    </a:p>
                  </a:txBody>
                  <a:tcPr marL="60648" marR="6064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latin typeface="Calibri"/>
                        <a:ea typeface="Times New Roman"/>
                      </a:endParaRPr>
                    </a:p>
                  </a:txBody>
                  <a:tcPr marL="60648" marR="6064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latin typeface="Calibri"/>
                        <a:ea typeface="Times New Roman"/>
                      </a:endParaRPr>
                    </a:p>
                  </a:txBody>
                  <a:tcPr marL="60648" marR="6064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000">
                        <a:latin typeface="Calibri"/>
                        <a:ea typeface="Times New Roman"/>
                      </a:endParaRPr>
                    </a:p>
                  </a:txBody>
                  <a:tcPr marL="60648" marR="6064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51">
                <a:tc>
                  <a:txBody>
                    <a:bodyPr/>
                    <a:lstStyle/>
                    <a:p>
                      <a:pPr marL="0" marR="0" algn="ctr">
                        <a:lnSpc>
                          <a:spcPct val="115000"/>
                        </a:lnSpc>
                        <a:spcBef>
                          <a:spcPts val="0"/>
                        </a:spcBef>
                        <a:spcAft>
                          <a:spcPts val="0"/>
                        </a:spcAft>
                      </a:pPr>
                      <a:r>
                        <a:rPr lang="en-US" sz="1000" b="1" u="sng">
                          <a:solidFill>
                            <a:srgbClr val="000000"/>
                          </a:solidFill>
                          <a:latin typeface="Calibri"/>
                          <a:ea typeface="Times New Roman"/>
                          <a:cs typeface="Times New Roman"/>
                        </a:rPr>
                        <a:t>Total Energy Cost</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 </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 </a:t>
                      </a:r>
                      <a:endParaRPr lang="en-US" sz="100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000" b="1" u="sng" dirty="0">
                          <a:solidFill>
                            <a:srgbClr val="000000"/>
                          </a:solidFill>
                          <a:latin typeface="Calibri"/>
                          <a:ea typeface="Times New Roman"/>
                          <a:cs typeface="Times New Roman"/>
                        </a:rPr>
                        <a:t>$1,046,706.36 </a:t>
                      </a:r>
                      <a:endParaRPr lang="en-US" sz="1000" dirty="0">
                        <a:latin typeface="ArialMT"/>
                        <a:ea typeface="Calibri"/>
                        <a:cs typeface="Times New Roman"/>
                      </a:endParaRPr>
                    </a:p>
                  </a:txBody>
                  <a:tcPr marL="60648" marR="60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bl>
          </a:graphicData>
        </a:graphic>
      </p:graphicFrame>
      <p:graphicFrame>
        <p:nvGraphicFramePr>
          <p:cNvPr id="9" name="Table 8"/>
          <p:cNvGraphicFramePr>
            <a:graphicFrameLocks noGrp="1"/>
          </p:cNvGraphicFramePr>
          <p:nvPr/>
        </p:nvGraphicFramePr>
        <p:xfrm>
          <a:off x="23340697" y="914400"/>
          <a:ext cx="3253103" cy="2523744"/>
        </p:xfrm>
        <a:graphic>
          <a:graphicData uri="http://schemas.openxmlformats.org/drawingml/2006/table">
            <a:tbl>
              <a:tblPr/>
              <a:tblGrid>
                <a:gridCol w="1351438"/>
                <a:gridCol w="535463"/>
                <a:gridCol w="600551"/>
                <a:gridCol w="765651"/>
              </a:tblGrid>
              <a:tr h="81194">
                <a:tc gridSpan="4">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System Redesign</a:t>
                      </a:r>
                      <a:endParaRPr lang="en-US" sz="900" dirty="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86784">
                <a:tc>
                  <a:txBody>
                    <a:bodyPr/>
                    <a:lstStyle/>
                    <a:p>
                      <a:pPr>
                        <a:lnSpc>
                          <a:spcPct val="115000"/>
                        </a:lnSpc>
                      </a:pPr>
                      <a:endParaRPr lang="en-US" sz="900">
                        <a:latin typeface="Calibri"/>
                        <a:ea typeface="Times New Roman"/>
                      </a:endParaRPr>
                    </a:p>
                  </a:txBody>
                  <a:tcPr marL="54213" marR="5421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MMBTU</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therms</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$1.54/therm</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r h="81194">
                <a:tc>
                  <a:txBody>
                    <a:bodyPr/>
                    <a:lstStyle/>
                    <a:p>
                      <a:pPr marL="0" marR="0" algn="r">
                        <a:lnSpc>
                          <a:spcPct val="115000"/>
                        </a:lnSpc>
                        <a:spcBef>
                          <a:spcPts val="0"/>
                        </a:spcBef>
                        <a:spcAft>
                          <a:spcPts val="0"/>
                        </a:spcAft>
                      </a:pPr>
                      <a:r>
                        <a:rPr lang="en-US" sz="900" b="1">
                          <a:solidFill>
                            <a:srgbClr val="000000"/>
                          </a:solidFill>
                          <a:latin typeface="Calibri"/>
                          <a:ea typeface="Times New Roman"/>
                          <a:cs typeface="Times New Roman"/>
                        </a:rPr>
                        <a:t>Nat gas</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88</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876</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$1,349.33</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r>
              <a:tr h="60198">
                <a:tc>
                  <a:txBody>
                    <a:bodyPr/>
                    <a:lstStyle/>
                    <a:p>
                      <a:pPr>
                        <a:lnSpc>
                          <a:spcPct val="115000"/>
                        </a:lnSpc>
                      </a:pPr>
                      <a:endParaRPr lang="en-US" sz="900">
                        <a:latin typeface="Calibri"/>
                        <a:ea typeface="Times New Roman"/>
                      </a:endParaRPr>
                    </a:p>
                  </a:txBody>
                  <a:tcPr marL="54213" marR="5421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54213" marR="5421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54213" marR="5421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54213" marR="5421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174">
                <a:tc>
                  <a:txBody>
                    <a:bodyPr/>
                    <a:lstStyle/>
                    <a:p>
                      <a:pPr marL="0" marR="0" algn="r">
                        <a:lnSpc>
                          <a:spcPct val="115000"/>
                        </a:lnSpc>
                        <a:spcBef>
                          <a:spcPts val="0"/>
                        </a:spcBef>
                        <a:spcAft>
                          <a:spcPts val="0"/>
                        </a:spcAft>
                      </a:pPr>
                      <a:r>
                        <a:rPr lang="en-US" sz="900" b="1">
                          <a:solidFill>
                            <a:srgbClr val="000000"/>
                          </a:solidFill>
                          <a:latin typeface="Calibri"/>
                          <a:ea typeface="Times New Roman"/>
                          <a:cs typeface="Times New Roman"/>
                        </a:rPr>
                        <a:t> </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MMBTU</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kwh</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$0.1321/kwh</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14174">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Electricity</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5,404</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1,583,702</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$209,207.06</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1194">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Chilled Beam HP (heating)</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507</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148,496</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$19,616.27</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1194">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Office Reheat</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488</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dirty="0">
                          <a:solidFill>
                            <a:srgbClr val="000000"/>
                          </a:solidFill>
                          <a:latin typeface="Calibri"/>
                          <a:ea typeface="Times New Roman"/>
                          <a:cs typeface="Times New Roman"/>
                        </a:rPr>
                        <a:t>142,947</a:t>
                      </a:r>
                      <a:endParaRPr lang="en-US" sz="900" dirty="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$18,883.34</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1194">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Chilled Beam HP (cooling)</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953</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279,242</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$36,887.90</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1194">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DOAS HP</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2,037</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596,999</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$78,863.56</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1194">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Office Heat Pump</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546</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159,962</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$21,131.01</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14174">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Pumps</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9,548</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2,798,240</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$369,647.55</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1194">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Lights</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1,248</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365,797</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$48,321.81</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14174">
                <a:tc>
                  <a:txBody>
                    <a:bodyPr/>
                    <a:lstStyle/>
                    <a:p>
                      <a:pPr marL="0" marR="0" algn="r">
                        <a:lnSpc>
                          <a:spcPct val="115000"/>
                        </a:lnSpc>
                        <a:spcBef>
                          <a:spcPts val="0"/>
                        </a:spcBef>
                        <a:spcAft>
                          <a:spcPts val="0"/>
                        </a:spcAft>
                      </a:pPr>
                      <a:r>
                        <a:rPr lang="en-US" sz="900" b="1">
                          <a:solidFill>
                            <a:srgbClr val="000000"/>
                          </a:solidFill>
                          <a:latin typeface="Calibri"/>
                          <a:ea typeface="Times New Roman"/>
                          <a:cs typeface="Times New Roman"/>
                        </a:rPr>
                        <a:t>Total energy</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20,817</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6,076,262</a:t>
                      </a:r>
                      <a:endParaRPr lang="en-US" sz="900">
                        <a:latin typeface="ArialMT"/>
                        <a:ea typeface="Calibri"/>
                        <a:cs typeface="Times New Roman"/>
                      </a:endParaRPr>
                    </a:p>
                  </a:txBody>
                  <a:tcPr marL="54213" marR="542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$803,907.83</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86784">
                <a:tc>
                  <a:txBody>
                    <a:bodyPr/>
                    <a:lstStyle/>
                    <a:p>
                      <a:pPr>
                        <a:lnSpc>
                          <a:spcPct val="115000"/>
                        </a:lnSpc>
                      </a:pPr>
                      <a:endParaRPr lang="en-US" sz="900">
                        <a:latin typeface="Calibri"/>
                        <a:ea typeface="Times New Roman"/>
                      </a:endParaRPr>
                    </a:p>
                  </a:txBody>
                  <a:tcPr marL="54213" marR="5421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54213" marR="5421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54213" marR="5421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54213" marR="5421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194">
                <a:tc>
                  <a:txBody>
                    <a:bodyPr/>
                    <a:lstStyle/>
                    <a:p>
                      <a:pPr marL="0" marR="0" algn="ctr">
                        <a:lnSpc>
                          <a:spcPct val="115000"/>
                        </a:lnSpc>
                        <a:spcBef>
                          <a:spcPts val="0"/>
                        </a:spcBef>
                        <a:spcAft>
                          <a:spcPts val="0"/>
                        </a:spcAft>
                      </a:pPr>
                      <a:r>
                        <a:rPr lang="en-US" sz="900" b="1" u="sng">
                          <a:solidFill>
                            <a:srgbClr val="000000"/>
                          </a:solidFill>
                          <a:latin typeface="Calibri"/>
                          <a:ea typeface="Times New Roman"/>
                          <a:cs typeface="Times New Roman"/>
                        </a:rPr>
                        <a:t>Total Energy Cost</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900" b="1" u="sng">
                          <a:solidFill>
                            <a:srgbClr val="000000"/>
                          </a:solidFill>
                          <a:latin typeface="Calibri"/>
                          <a:ea typeface="Times New Roman"/>
                          <a:cs typeface="Times New Roman"/>
                        </a:rPr>
                        <a:t> </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900" b="1" u="sng">
                          <a:solidFill>
                            <a:srgbClr val="000000"/>
                          </a:solidFill>
                          <a:latin typeface="Calibri"/>
                          <a:ea typeface="Times New Roman"/>
                          <a:cs typeface="Times New Roman"/>
                        </a:rPr>
                        <a:t> </a:t>
                      </a:r>
                      <a:endParaRPr lang="en-US" sz="90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900" b="1" u="sng" dirty="0">
                          <a:solidFill>
                            <a:srgbClr val="000000"/>
                          </a:solidFill>
                          <a:latin typeface="Calibri"/>
                          <a:ea typeface="Times New Roman"/>
                          <a:cs typeface="Times New Roman"/>
                        </a:rPr>
                        <a:t>$805,257.16</a:t>
                      </a:r>
                      <a:endParaRPr lang="en-US" sz="900" dirty="0">
                        <a:latin typeface="ArialMT"/>
                        <a:ea typeface="Calibri"/>
                        <a:cs typeface="Times New Roman"/>
                      </a:endParaRPr>
                    </a:p>
                  </a:txBody>
                  <a:tcPr marL="54213" marR="542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bl>
          </a:graphicData>
        </a:graphic>
      </p:graphicFrame>
      <p:sp>
        <p:nvSpPr>
          <p:cNvPr id="12" name="TextBox 11"/>
          <p:cNvSpPr txBox="1"/>
          <p:nvPr/>
        </p:nvSpPr>
        <p:spPr>
          <a:xfrm>
            <a:off x="9448800" y="685800"/>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Energy Savings: </a:t>
            </a:r>
            <a:endParaRPr lang="en-US" sz="2400" u="sng" dirty="0">
              <a:solidFill>
                <a:schemeClr val="tx2">
                  <a:lumMod val="75000"/>
                </a:schemeClr>
              </a:solidFill>
            </a:endParaRPr>
          </a:p>
        </p:txBody>
      </p:sp>
      <p:sp>
        <p:nvSpPr>
          <p:cNvPr id="13" name="TextBox 12"/>
          <p:cNvSpPr txBox="1"/>
          <p:nvPr/>
        </p:nvSpPr>
        <p:spPr>
          <a:xfrm>
            <a:off x="10134600" y="1219200"/>
            <a:ext cx="7620000" cy="4801314"/>
          </a:xfrm>
          <a:prstGeom prst="rect">
            <a:avLst/>
          </a:prstGeom>
          <a:noFill/>
        </p:spPr>
        <p:txBody>
          <a:bodyPr wrap="square" rtlCol="0">
            <a:spAutoFit/>
          </a:bodyPr>
          <a:lstStyle/>
          <a:p>
            <a:r>
              <a:rPr lang="en-US" b="1" u="sng" dirty="0" smtClean="0"/>
              <a:t>Energy Rates:</a:t>
            </a:r>
          </a:p>
          <a:p>
            <a:pPr>
              <a:buFont typeface="Arial" pitchFamily="34" charset="0"/>
              <a:buChar char="•"/>
            </a:pPr>
            <a:r>
              <a:rPr lang="en-US" dirty="0" smtClean="0"/>
              <a:t>$1.54 per </a:t>
            </a:r>
            <a:r>
              <a:rPr lang="en-US" dirty="0" err="1" smtClean="0"/>
              <a:t>therm</a:t>
            </a:r>
            <a:endParaRPr lang="en-US" dirty="0" smtClean="0"/>
          </a:p>
          <a:p>
            <a:pPr>
              <a:buFont typeface="Arial" pitchFamily="34" charset="0"/>
              <a:buChar char="•"/>
            </a:pPr>
            <a:r>
              <a:rPr lang="en-US" dirty="0" smtClean="0"/>
              <a:t>$0.1321 per kilowatt hour</a:t>
            </a:r>
          </a:p>
          <a:p>
            <a:pPr>
              <a:buFont typeface="Arial" pitchFamily="34" charset="0"/>
              <a:buChar char="•"/>
            </a:pPr>
            <a:endParaRPr lang="en-US" dirty="0" smtClean="0"/>
          </a:p>
          <a:p>
            <a:r>
              <a:rPr lang="en-US" b="1" u="sng" dirty="0" smtClean="0"/>
              <a:t>Comparison:</a:t>
            </a:r>
          </a:p>
          <a:p>
            <a:pPr>
              <a:buFont typeface="Arial" pitchFamily="34" charset="0"/>
              <a:buChar char="•"/>
            </a:pPr>
            <a:r>
              <a:rPr lang="en-US" dirty="0" smtClean="0"/>
              <a:t>Original design: 		</a:t>
            </a:r>
            <a:r>
              <a:rPr lang="en-US" b="1" dirty="0" smtClean="0"/>
              <a:t>$1,406,706/yr</a:t>
            </a:r>
          </a:p>
          <a:p>
            <a:pPr lvl="1">
              <a:buFont typeface="Arial" pitchFamily="34" charset="0"/>
              <a:buChar char="•"/>
            </a:pPr>
            <a:r>
              <a:rPr lang="en-US" dirty="0" smtClean="0"/>
              <a:t>Majority of cost is attributed to direct acting heaters due to local reheat</a:t>
            </a:r>
          </a:p>
          <a:p>
            <a:pPr>
              <a:buFont typeface="Arial" pitchFamily="34" charset="0"/>
              <a:buChar char="•"/>
            </a:pPr>
            <a:endParaRPr lang="en-US" dirty="0" smtClean="0"/>
          </a:p>
          <a:p>
            <a:pPr>
              <a:buFont typeface="Arial" pitchFamily="34" charset="0"/>
              <a:buChar char="•"/>
            </a:pPr>
            <a:r>
              <a:rPr lang="en-US" dirty="0" smtClean="0"/>
              <a:t>Redesign:		  </a:t>
            </a:r>
            <a:r>
              <a:rPr lang="en-US" b="1" dirty="0" smtClean="0"/>
              <a:t> $805,257/yr</a:t>
            </a:r>
          </a:p>
          <a:p>
            <a:pPr lvl="1">
              <a:buFont typeface="Arial" pitchFamily="34" charset="0"/>
              <a:buChar char="•"/>
            </a:pPr>
            <a:r>
              <a:rPr lang="en-US" dirty="0" smtClean="0"/>
              <a:t>Majority of cost is attributed to the pumps since the system is predominately </a:t>
            </a:r>
            <a:r>
              <a:rPr lang="en-US" dirty="0" err="1" smtClean="0"/>
              <a:t>hydronic</a:t>
            </a:r>
            <a:endParaRPr lang="en-US" dirty="0" smtClean="0"/>
          </a:p>
          <a:p>
            <a:pPr>
              <a:buFont typeface="Arial" pitchFamily="34" charset="0"/>
              <a:buChar char="•"/>
            </a:pPr>
            <a:endParaRPr lang="en-US" dirty="0" smtClean="0"/>
          </a:p>
          <a:p>
            <a:pPr>
              <a:buFont typeface="Arial" pitchFamily="34" charset="0"/>
              <a:buChar char="•"/>
            </a:pPr>
            <a:r>
              <a:rPr lang="en-US" b="1" dirty="0" smtClean="0">
                <a:solidFill>
                  <a:srgbClr val="C00000"/>
                </a:solidFill>
              </a:rPr>
              <a:t>Resultant Savings:	   $601,449/yr from original design</a:t>
            </a:r>
          </a:p>
          <a:p>
            <a:pPr lvl="6"/>
            <a:r>
              <a:rPr lang="en-US" b="1" dirty="0" smtClean="0">
                <a:solidFill>
                  <a:srgbClr val="C00000"/>
                </a:solidFill>
              </a:rPr>
              <a:t>$1,148,501/ yr from the Baseline</a:t>
            </a:r>
          </a:p>
          <a:p>
            <a:pPr>
              <a:buFont typeface="Arial" pitchFamily="34" charset="0"/>
              <a:buChar char="•"/>
            </a:pPr>
            <a:endParaRPr lang="en-US" b="1" dirty="0" smtClean="0">
              <a:solidFill>
                <a:srgbClr val="C00000"/>
              </a:solidFill>
            </a:endParaRPr>
          </a:p>
          <a:p>
            <a:pPr>
              <a:buFont typeface="Arial" pitchFamily="34" charset="0"/>
              <a:buChar char="•"/>
            </a:pPr>
            <a:r>
              <a:rPr lang="en-US" dirty="0" smtClean="0"/>
              <a:t>Redesign saves</a:t>
            </a:r>
            <a:r>
              <a:rPr lang="en-US" b="1" dirty="0" smtClean="0">
                <a:solidFill>
                  <a:srgbClr val="C00000"/>
                </a:solidFill>
              </a:rPr>
              <a:t> 42.76%</a:t>
            </a:r>
            <a:r>
              <a:rPr lang="en-US" dirty="0" smtClean="0"/>
              <a:t> over the original design</a:t>
            </a:r>
            <a:endParaRPr lang="en-US" dirty="0"/>
          </a:p>
        </p:txBody>
      </p:sp>
      <p:graphicFrame>
        <p:nvGraphicFramePr>
          <p:cNvPr id="21" name="Chart 20"/>
          <p:cNvGraphicFramePr/>
          <p:nvPr/>
        </p:nvGraphicFramePr>
        <p:xfrm>
          <a:off x="21412200" y="3657600"/>
          <a:ext cx="3657600" cy="23267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b="1" dirty="0" smtClean="0">
                <a:solidFill>
                  <a:schemeClr val="tx2"/>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sp>
        <p:nvSpPr>
          <p:cNvPr id="12" name="TextBox 11"/>
          <p:cNvSpPr txBox="1"/>
          <p:nvPr/>
        </p:nvSpPr>
        <p:spPr>
          <a:xfrm>
            <a:off x="9448800" y="685800"/>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LEED Assessment: </a:t>
            </a:r>
            <a:endParaRPr lang="en-US" sz="2400" u="sng" dirty="0">
              <a:solidFill>
                <a:schemeClr val="tx2">
                  <a:lumMod val="75000"/>
                </a:schemeClr>
              </a:solidFill>
            </a:endParaRPr>
          </a:p>
        </p:txBody>
      </p:sp>
      <p:graphicFrame>
        <p:nvGraphicFramePr>
          <p:cNvPr id="10" name="Table 9"/>
          <p:cNvGraphicFramePr>
            <a:graphicFrameLocks noGrp="1"/>
          </p:cNvGraphicFramePr>
          <p:nvPr/>
        </p:nvGraphicFramePr>
        <p:xfrm>
          <a:off x="18897600" y="990600"/>
          <a:ext cx="3665256" cy="1899539"/>
        </p:xfrm>
        <a:graphic>
          <a:graphicData uri="http://schemas.openxmlformats.org/drawingml/2006/table">
            <a:tbl>
              <a:tblPr/>
              <a:tblGrid>
                <a:gridCol w="2063877"/>
                <a:gridCol w="915346"/>
                <a:gridCol w="686033"/>
              </a:tblGrid>
              <a:tr h="427355">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Times New Roman"/>
                        </a:rPr>
                        <a:t>Category</a:t>
                      </a:r>
                      <a:endParaRPr lang="en-US" sz="1200" dirty="0">
                        <a:latin typeface="ArialM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Points Anticipated</a:t>
                      </a:r>
                      <a:endParaRPr lang="en-US" sz="1200">
                        <a:latin typeface="ArialM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Possible Points</a:t>
                      </a:r>
                      <a:endParaRPr lang="en-US" sz="1200">
                        <a:latin typeface="ArialM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61595">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Times New Roman"/>
                        </a:rPr>
                        <a:t>Sustainable Site</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8</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14</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96520">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Times New Roman"/>
                        </a:rPr>
                        <a:t>Water Efficiency</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3</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5</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125095">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Times New Roman"/>
                        </a:rPr>
                        <a:t>Energy and Atmosphere</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12</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17</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r>
              <a:tr h="96520">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Times New Roman"/>
                        </a:rPr>
                        <a:t>Materials and Resources</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4</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13</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136525">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Times New Roman"/>
                        </a:rPr>
                        <a:t>Indoor Environmental Quality</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13</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15</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r>
              <a:tr h="125095">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Times New Roman"/>
                        </a:rPr>
                        <a:t>Innovation and Design</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2</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5</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90170">
                <a:tc>
                  <a:txBody>
                    <a:bodyPr/>
                    <a:lstStyle/>
                    <a:p>
                      <a:pPr marL="0" marR="0" algn="r">
                        <a:lnSpc>
                          <a:spcPct val="115000"/>
                        </a:lnSpc>
                        <a:spcBef>
                          <a:spcPts val="0"/>
                        </a:spcBef>
                        <a:spcAft>
                          <a:spcPts val="0"/>
                        </a:spcAft>
                      </a:pPr>
                      <a:r>
                        <a:rPr lang="en-US" sz="1200" b="1" dirty="0">
                          <a:solidFill>
                            <a:srgbClr val="000000"/>
                          </a:solidFill>
                          <a:latin typeface="Calibri"/>
                          <a:ea typeface="Times New Roman"/>
                          <a:cs typeface="Times New Roman"/>
                        </a:rPr>
                        <a:t>Total </a:t>
                      </a:r>
                      <a:endParaRPr lang="en-US" sz="1200" dirty="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42</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Times New Roman"/>
                        </a:rPr>
                        <a:t>69</a:t>
                      </a:r>
                      <a:endParaRPr lang="en-US" sz="1200" dirty="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r>
            </a:tbl>
          </a:graphicData>
        </a:graphic>
      </p:graphicFrame>
      <p:graphicFrame>
        <p:nvGraphicFramePr>
          <p:cNvPr id="11" name="Table 10"/>
          <p:cNvGraphicFramePr>
            <a:graphicFrameLocks noGrp="1"/>
          </p:cNvGraphicFramePr>
          <p:nvPr/>
        </p:nvGraphicFramePr>
        <p:xfrm>
          <a:off x="18897600" y="3733800"/>
          <a:ext cx="3665256" cy="1899539"/>
        </p:xfrm>
        <a:graphic>
          <a:graphicData uri="http://schemas.openxmlformats.org/drawingml/2006/table">
            <a:tbl>
              <a:tblPr/>
              <a:tblGrid>
                <a:gridCol w="2063877"/>
                <a:gridCol w="915346"/>
                <a:gridCol w="686033"/>
              </a:tblGrid>
              <a:tr h="427355">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Times New Roman"/>
                        </a:rPr>
                        <a:t>Category</a:t>
                      </a:r>
                      <a:endParaRPr lang="en-US" sz="1200" dirty="0">
                        <a:latin typeface="ArialM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Times New Roman"/>
                        </a:rPr>
                        <a:t>Points Anticipated</a:t>
                      </a:r>
                      <a:endParaRPr lang="en-US" sz="1200" dirty="0">
                        <a:latin typeface="ArialM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Possible Points</a:t>
                      </a:r>
                      <a:endParaRPr lang="en-US" sz="1200">
                        <a:latin typeface="ArialM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61595">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Times New Roman"/>
                        </a:rPr>
                        <a:t>Sustainable Site</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8</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14</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96520">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Times New Roman"/>
                        </a:rPr>
                        <a:t>Water Efficiency</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3</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5</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125095">
                <a:tc>
                  <a:txBody>
                    <a:bodyPr/>
                    <a:lstStyle/>
                    <a:p>
                      <a:pPr marL="0" marR="0" algn="r">
                        <a:lnSpc>
                          <a:spcPct val="115000"/>
                        </a:lnSpc>
                        <a:spcBef>
                          <a:spcPts val="0"/>
                        </a:spcBef>
                        <a:spcAft>
                          <a:spcPts val="0"/>
                        </a:spcAft>
                      </a:pPr>
                      <a:r>
                        <a:rPr lang="en-US" sz="1200" b="1" dirty="0">
                          <a:solidFill>
                            <a:srgbClr val="000000"/>
                          </a:solidFill>
                          <a:latin typeface="Calibri"/>
                          <a:ea typeface="Times New Roman"/>
                          <a:cs typeface="Times New Roman"/>
                        </a:rPr>
                        <a:t>Energy and Atmosphere</a:t>
                      </a:r>
                      <a:endParaRPr lang="en-US" sz="1200" dirty="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14</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17</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r>
              <a:tr h="96520">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Times New Roman"/>
                        </a:rPr>
                        <a:t>Materials and Resources</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4</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13</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136525">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Times New Roman"/>
                        </a:rPr>
                        <a:t>Indoor Environmental Quality</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13</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15</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r>
              <a:tr h="125095">
                <a:tc>
                  <a:txBody>
                    <a:bodyPr/>
                    <a:lstStyle/>
                    <a:p>
                      <a:pPr marL="0" marR="0" algn="r">
                        <a:lnSpc>
                          <a:spcPct val="115000"/>
                        </a:lnSpc>
                        <a:spcBef>
                          <a:spcPts val="0"/>
                        </a:spcBef>
                        <a:spcAft>
                          <a:spcPts val="0"/>
                        </a:spcAft>
                      </a:pPr>
                      <a:r>
                        <a:rPr lang="en-US" sz="1200">
                          <a:solidFill>
                            <a:srgbClr val="000000"/>
                          </a:solidFill>
                          <a:latin typeface="Calibri"/>
                          <a:ea typeface="Times New Roman"/>
                          <a:cs typeface="Times New Roman"/>
                        </a:rPr>
                        <a:t>Innovation and Design</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2</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Times New Roman"/>
                        </a:rPr>
                        <a:t>5</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90170">
                <a:tc>
                  <a:txBody>
                    <a:bodyPr/>
                    <a:lstStyle/>
                    <a:p>
                      <a:pPr marL="0" marR="0" algn="r">
                        <a:lnSpc>
                          <a:spcPct val="115000"/>
                        </a:lnSpc>
                        <a:spcBef>
                          <a:spcPts val="0"/>
                        </a:spcBef>
                        <a:spcAft>
                          <a:spcPts val="0"/>
                        </a:spcAft>
                      </a:pPr>
                      <a:r>
                        <a:rPr lang="en-US" sz="1200" b="1">
                          <a:solidFill>
                            <a:srgbClr val="000000"/>
                          </a:solidFill>
                          <a:latin typeface="Calibri"/>
                          <a:ea typeface="Times New Roman"/>
                          <a:cs typeface="Times New Roman"/>
                        </a:rPr>
                        <a:t>Total </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Times New Roman"/>
                        </a:rPr>
                        <a:t>44</a:t>
                      </a:r>
                      <a:endParaRPr lang="en-US" sz="120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Times New Roman"/>
                        </a:rPr>
                        <a:t>69</a:t>
                      </a:r>
                      <a:endParaRPr lang="en-US" sz="1200" dirty="0">
                        <a:latin typeface="ArialM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r>
            </a:tbl>
          </a:graphicData>
        </a:graphic>
      </p:graphicFrame>
      <p:sp>
        <p:nvSpPr>
          <p:cNvPr id="15" name="TextBox 14"/>
          <p:cNvSpPr txBox="1"/>
          <p:nvPr/>
        </p:nvSpPr>
        <p:spPr>
          <a:xfrm>
            <a:off x="10134600" y="1219200"/>
            <a:ext cx="7620000" cy="4801314"/>
          </a:xfrm>
          <a:prstGeom prst="rect">
            <a:avLst/>
          </a:prstGeom>
          <a:noFill/>
        </p:spPr>
        <p:txBody>
          <a:bodyPr wrap="square" rtlCol="0">
            <a:spAutoFit/>
          </a:bodyPr>
          <a:lstStyle/>
          <a:p>
            <a:pPr>
              <a:buFont typeface="Arial" pitchFamily="34" charset="0"/>
              <a:buChar char="•"/>
            </a:pPr>
            <a:r>
              <a:rPr lang="en-US" dirty="0" smtClean="0"/>
              <a:t>Increased the Energy and Atmosphere Category by 2 point</a:t>
            </a:r>
          </a:p>
          <a:p>
            <a:pPr>
              <a:buFont typeface="Arial" pitchFamily="34" charset="0"/>
              <a:buChar char="•"/>
            </a:pPr>
            <a:endParaRPr lang="en-US" dirty="0" smtClean="0"/>
          </a:p>
          <a:p>
            <a:pPr>
              <a:buFont typeface="Arial" pitchFamily="34" charset="0"/>
              <a:buChar char="•"/>
            </a:pPr>
            <a:r>
              <a:rPr lang="en-US" dirty="0" smtClean="0"/>
              <a:t>Gained the 2 points in the </a:t>
            </a:r>
            <a:r>
              <a:rPr lang="en-US" b="1" dirty="0" smtClean="0"/>
              <a:t>Optimize Energy Performance</a:t>
            </a:r>
            <a:r>
              <a:rPr lang="en-US" dirty="0" smtClean="0"/>
              <a:t> Credit</a:t>
            </a:r>
          </a:p>
          <a:p>
            <a:pPr lvl="1">
              <a:buFont typeface="Arial" pitchFamily="34" charset="0"/>
              <a:buChar char="•"/>
            </a:pPr>
            <a:endParaRPr lang="en-US" dirty="0" smtClean="0"/>
          </a:p>
          <a:p>
            <a:pPr lvl="1">
              <a:buFont typeface="Arial" pitchFamily="34" charset="0"/>
              <a:buChar char="•"/>
            </a:pPr>
            <a:r>
              <a:rPr lang="en-US" dirty="0" smtClean="0"/>
              <a:t>Increase the credit from 8/10 points to </a:t>
            </a:r>
            <a:r>
              <a:rPr lang="en-US" b="1" dirty="0" smtClean="0"/>
              <a:t>10/10</a:t>
            </a:r>
            <a:r>
              <a:rPr lang="en-US" dirty="0" smtClean="0"/>
              <a:t> points available</a:t>
            </a:r>
          </a:p>
          <a:p>
            <a:pPr lvl="1">
              <a:buFont typeface="Arial" pitchFamily="34" charset="0"/>
              <a:buChar char="•"/>
            </a:pPr>
            <a:endParaRPr lang="en-US" dirty="0" smtClean="0"/>
          </a:p>
          <a:p>
            <a:pPr lvl="1">
              <a:buFont typeface="Arial" pitchFamily="34" charset="0"/>
              <a:buChar char="•"/>
            </a:pPr>
            <a:r>
              <a:rPr lang="en-US" dirty="0" smtClean="0"/>
              <a:t>The Original Design was an estimated </a:t>
            </a:r>
            <a:r>
              <a:rPr lang="en-US" b="1" dirty="0" smtClean="0"/>
              <a:t>28% energy cost savings</a:t>
            </a:r>
            <a:r>
              <a:rPr lang="en-US" dirty="0" smtClean="0"/>
              <a:t> over the ASHRAE 90.1 Baseline Building</a:t>
            </a:r>
          </a:p>
          <a:p>
            <a:pPr lvl="1">
              <a:buFont typeface="Arial" pitchFamily="34" charset="0"/>
              <a:buChar char="•"/>
            </a:pPr>
            <a:endParaRPr lang="en-US" dirty="0" smtClean="0"/>
          </a:p>
          <a:p>
            <a:pPr lvl="1">
              <a:buFont typeface="Arial" pitchFamily="34" charset="0"/>
              <a:buChar char="•"/>
            </a:pPr>
            <a:r>
              <a:rPr lang="en-US" dirty="0" smtClean="0"/>
              <a:t>35% Energy Savings must be reached to receive 10 out of 10 of the Optimize Energy Performance Credit</a:t>
            </a:r>
          </a:p>
          <a:p>
            <a:pPr lvl="1">
              <a:buFont typeface="Arial" pitchFamily="34" charset="0"/>
              <a:buChar char="•"/>
            </a:pPr>
            <a:endParaRPr lang="en-US" dirty="0" smtClean="0"/>
          </a:p>
          <a:p>
            <a:pPr lvl="1">
              <a:buFont typeface="Arial" pitchFamily="34" charset="0"/>
              <a:buChar char="•"/>
            </a:pPr>
            <a:r>
              <a:rPr lang="en-US" dirty="0" smtClean="0"/>
              <a:t>The Redesign is an estimated </a:t>
            </a:r>
            <a:r>
              <a:rPr lang="en-US" b="1" dirty="0" smtClean="0"/>
              <a:t>58.78% energy cost savings </a:t>
            </a:r>
            <a:r>
              <a:rPr lang="en-US" dirty="0" smtClean="0"/>
              <a:t>over the  ASHRAE 90.1 Baseline Building</a:t>
            </a:r>
          </a:p>
          <a:p>
            <a:pPr lvl="1">
              <a:buFont typeface="Arial" pitchFamily="34" charset="0"/>
              <a:buChar char="•"/>
            </a:pPr>
            <a:endParaRPr lang="en-US" dirty="0" smtClean="0"/>
          </a:p>
          <a:p>
            <a:pPr lvl="1">
              <a:buFont typeface="Arial" pitchFamily="34" charset="0"/>
              <a:buChar char="•"/>
            </a:pPr>
            <a:r>
              <a:rPr lang="en-US" dirty="0" smtClean="0"/>
              <a:t>This would most  likely qualify for an additional Innovation and Design Credit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b="1" dirty="0" smtClean="0">
                <a:solidFill>
                  <a:schemeClr val="tx2"/>
                </a:solidFill>
              </a:rPr>
              <a:t>Cost Analysis</a:t>
            </a:r>
          </a:p>
          <a:p>
            <a:r>
              <a:rPr lang="en-US" dirty="0" smtClean="0">
                <a:solidFill>
                  <a:schemeClr val="bg1"/>
                </a:solidFill>
              </a:rPr>
              <a:t>Conclusions</a:t>
            </a:r>
          </a:p>
          <a:p>
            <a:endParaRPr lang="en-US" dirty="0"/>
          </a:p>
        </p:txBody>
      </p:sp>
      <p:graphicFrame>
        <p:nvGraphicFramePr>
          <p:cNvPr id="7" name="Table 6"/>
          <p:cNvGraphicFramePr>
            <a:graphicFrameLocks noGrp="1"/>
          </p:cNvGraphicFramePr>
          <p:nvPr/>
        </p:nvGraphicFramePr>
        <p:xfrm>
          <a:off x="19812000" y="1371600"/>
          <a:ext cx="3483740" cy="3435096"/>
        </p:xfrm>
        <a:graphic>
          <a:graphicData uri="http://schemas.openxmlformats.org/drawingml/2006/table">
            <a:tbl>
              <a:tblPr/>
              <a:tblGrid>
                <a:gridCol w="2116322"/>
                <a:gridCol w="1367418"/>
              </a:tblGrid>
              <a:tr h="232365">
                <a:tc>
                  <a:txBody>
                    <a:bodyPr/>
                    <a:lstStyle/>
                    <a:p>
                      <a:pPr marL="0" marR="0">
                        <a:lnSpc>
                          <a:spcPct val="115000"/>
                        </a:lnSpc>
                        <a:spcBef>
                          <a:spcPts val="0"/>
                        </a:spcBef>
                        <a:spcAft>
                          <a:spcPts val="0"/>
                        </a:spcAft>
                      </a:pPr>
                      <a:r>
                        <a:rPr lang="en-US" sz="1400" dirty="0">
                          <a:solidFill>
                            <a:srgbClr val="000000"/>
                          </a:solidFill>
                          <a:latin typeface="Calibri"/>
                          <a:ea typeface="Times New Roman"/>
                          <a:cs typeface="Times New Roman"/>
                        </a:rPr>
                        <a:t>DOAS HP</a:t>
                      </a:r>
                      <a:endParaRPr lang="en-US" sz="1400" dirty="0">
                        <a:solidFill>
                          <a:srgbClr val="76923C"/>
                        </a:solidFill>
                        <a:latin typeface="ArialMT"/>
                        <a:ea typeface="Calibri"/>
                        <a:cs typeface="Times New Roman"/>
                      </a:endParaRPr>
                    </a:p>
                  </a:txBody>
                  <a:tcPr marL="81992" marR="81992"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a:solidFill>
                            <a:srgbClr val="000000"/>
                          </a:solidFill>
                          <a:latin typeface="Calibri"/>
                          <a:ea typeface="Times New Roman"/>
                          <a:cs typeface="Times New Roman"/>
                        </a:rPr>
                        <a:t>$446,400.00</a:t>
                      </a:r>
                      <a:endParaRPr lang="en-US" sz="1400">
                        <a:solidFill>
                          <a:srgbClr val="76923C"/>
                        </a:solidFill>
                        <a:latin typeface="ArialMT"/>
                        <a:ea typeface="Calibri"/>
                        <a:cs typeface="Times New Roman"/>
                      </a:endParaRPr>
                    </a:p>
                  </a:txBody>
                  <a:tcPr marL="81992" marR="81992"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32365">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ROOFTOP HP</a:t>
                      </a:r>
                      <a:endParaRPr lang="en-US" sz="1400">
                        <a:solidFill>
                          <a:srgbClr val="76923C"/>
                        </a:solidFill>
                        <a:latin typeface="ArialMT"/>
                        <a:ea typeface="Calibri"/>
                        <a:cs typeface="Times New Roman"/>
                      </a:endParaRPr>
                    </a:p>
                  </a:txBody>
                  <a:tcPr marL="81992" marR="81992" marT="0" marB="0">
                    <a:lnL w="12700" cap="flat" cmpd="sng" algn="ctr">
                      <a:solidFill>
                        <a:schemeClr val="tx1"/>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$64,000.00</a:t>
                      </a:r>
                      <a:endParaRPr lang="en-US" sz="1400">
                        <a:solidFill>
                          <a:srgbClr val="76923C"/>
                        </a:solidFill>
                        <a:latin typeface="ArialMT"/>
                        <a:ea typeface="Calibri"/>
                        <a:cs typeface="Times New Roman"/>
                      </a:endParaRPr>
                    </a:p>
                  </a:txBody>
                  <a:tcPr marL="81992" marR="81992" marT="0" marB="0">
                    <a:lnL>
                      <a:noFill/>
                    </a:lnL>
                    <a:lnR w="12700" cap="flat" cmpd="sng" algn="ctr">
                      <a:solidFill>
                        <a:schemeClr val="tx1"/>
                      </a:solidFill>
                      <a:prstDash val="solid"/>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E6EED5"/>
                    </a:solidFill>
                  </a:tcPr>
                </a:tc>
              </a:tr>
              <a:tr h="232365">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WATER TO WATER HP</a:t>
                      </a:r>
                      <a:endParaRPr lang="en-US" sz="1400">
                        <a:solidFill>
                          <a:srgbClr val="76923C"/>
                        </a:solidFill>
                        <a:latin typeface="ArialMT"/>
                        <a:ea typeface="Calibri"/>
                        <a:cs typeface="Times New Roman"/>
                      </a:endParaRPr>
                    </a:p>
                  </a:txBody>
                  <a:tcPr marL="81992" marR="81992"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$134,750.00</a:t>
                      </a:r>
                      <a:endParaRPr lang="en-US" sz="1400">
                        <a:solidFill>
                          <a:srgbClr val="76923C"/>
                        </a:solidFill>
                        <a:latin typeface="ArialMT"/>
                        <a:ea typeface="Calibri"/>
                        <a:cs typeface="Times New Roman"/>
                      </a:endParaRPr>
                    </a:p>
                  </a:txBody>
                  <a:tcPr marL="81992" marR="81992" marT="0" marB="0">
                    <a:lnL>
                      <a:noFill/>
                    </a:lnL>
                    <a:lnR w="12700" cap="flat" cmpd="sng" algn="ctr">
                      <a:solidFill>
                        <a:schemeClr val="tx1"/>
                      </a:solidFill>
                      <a:prstDash val="solid"/>
                      <a:round/>
                      <a:headEnd type="none" w="med" len="med"/>
                      <a:tailEnd type="none" w="med" len="med"/>
                    </a:lnR>
                    <a:lnT>
                      <a:noFill/>
                    </a:lnT>
                    <a:lnB>
                      <a:noFill/>
                    </a:lnB>
                  </a:tcPr>
                </a:tc>
              </a:tr>
              <a:tr h="232365">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CHILLED BEAMS</a:t>
                      </a:r>
                      <a:endParaRPr lang="en-US" sz="1400">
                        <a:solidFill>
                          <a:srgbClr val="76923C"/>
                        </a:solidFill>
                        <a:latin typeface="ArialMT"/>
                        <a:ea typeface="Calibri"/>
                        <a:cs typeface="Times New Roman"/>
                      </a:endParaRPr>
                    </a:p>
                  </a:txBody>
                  <a:tcPr marL="81992" marR="81992" marT="0" marB="0">
                    <a:lnL w="12700" cap="flat" cmpd="sng" algn="ctr">
                      <a:solidFill>
                        <a:schemeClr val="tx1"/>
                      </a:solidFill>
                      <a:prstDash val="solid"/>
                      <a:round/>
                      <a:headEnd type="none" w="med" len="med"/>
                      <a:tailEnd type="none" w="med" len="med"/>
                    </a:lnL>
                    <a:lnR>
                      <a:noFill/>
                    </a:lnR>
                    <a:lnT>
                      <a:noFill/>
                    </a:lnT>
                    <a:lnB>
                      <a:noFill/>
                    </a:lnB>
                    <a:solidFill>
                      <a:srgbClr val="E6EED5"/>
                    </a:solidFill>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$267,300.00</a:t>
                      </a:r>
                      <a:endParaRPr lang="en-US" sz="1400">
                        <a:solidFill>
                          <a:srgbClr val="76923C"/>
                        </a:solidFill>
                        <a:latin typeface="ArialMT"/>
                        <a:ea typeface="Calibri"/>
                        <a:cs typeface="Times New Roman"/>
                      </a:endParaRPr>
                    </a:p>
                  </a:txBody>
                  <a:tcPr marL="81992" marR="81992" marT="0" marB="0">
                    <a:lnL>
                      <a:noFill/>
                    </a:lnL>
                    <a:lnR w="12700" cap="flat" cmpd="sng" algn="ctr">
                      <a:solidFill>
                        <a:schemeClr val="tx1"/>
                      </a:solidFill>
                      <a:prstDash val="solid"/>
                      <a:round/>
                      <a:headEnd type="none" w="med" len="med"/>
                      <a:tailEnd type="none" w="med" len="med"/>
                    </a:lnR>
                    <a:lnT>
                      <a:noFill/>
                    </a:lnT>
                    <a:lnB>
                      <a:noFill/>
                    </a:lnB>
                    <a:solidFill>
                      <a:srgbClr val="E6EED5"/>
                    </a:solidFill>
                  </a:tcPr>
                </a:tc>
              </a:tr>
              <a:tr h="232365">
                <a:tc>
                  <a:txBody>
                    <a:bodyPr/>
                    <a:lstStyle/>
                    <a:p>
                      <a:pPr marL="0" marR="0">
                        <a:lnSpc>
                          <a:spcPct val="115000"/>
                        </a:lnSpc>
                        <a:spcBef>
                          <a:spcPts val="0"/>
                        </a:spcBef>
                        <a:spcAft>
                          <a:spcPts val="0"/>
                        </a:spcAft>
                      </a:pPr>
                      <a:r>
                        <a:rPr lang="en-US" sz="1400" dirty="0">
                          <a:solidFill>
                            <a:srgbClr val="000000"/>
                          </a:solidFill>
                          <a:latin typeface="Calibri"/>
                          <a:ea typeface="Times New Roman"/>
                          <a:cs typeface="Times New Roman"/>
                        </a:rPr>
                        <a:t>HEAT EXCHANGER</a:t>
                      </a:r>
                      <a:endParaRPr lang="en-US" sz="1400" dirty="0">
                        <a:solidFill>
                          <a:srgbClr val="76923C"/>
                        </a:solidFill>
                        <a:latin typeface="ArialMT"/>
                        <a:ea typeface="Calibri"/>
                        <a:cs typeface="Times New Roman"/>
                      </a:endParaRPr>
                    </a:p>
                  </a:txBody>
                  <a:tcPr marL="81992" marR="81992"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$7,500.00</a:t>
                      </a:r>
                      <a:endParaRPr lang="en-US" sz="1400">
                        <a:solidFill>
                          <a:srgbClr val="76923C"/>
                        </a:solidFill>
                        <a:latin typeface="ArialMT"/>
                        <a:ea typeface="Calibri"/>
                        <a:cs typeface="Times New Roman"/>
                      </a:endParaRPr>
                    </a:p>
                  </a:txBody>
                  <a:tcPr marL="81992" marR="81992" marT="0" marB="0">
                    <a:lnL>
                      <a:noFill/>
                    </a:lnL>
                    <a:lnR w="12700" cap="flat" cmpd="sng" algn="ctr">
                      <a:solidFill>
                        <a:schemeClr val="tx1"/>
                      </a:solidFill>
                      <a:prstDash val="solid"/>
                      <a:round/>
                      <a:headEnd type="none" w="med" len="med"/>
                      <a:tailEnd type="none" w="med" len="med"/>
                    </a:lnR>
                    <a:lnT>
                      <a:noFill/>
                    </a:lnT>
                    <a:lnB>
                      <a:noFill/>
                    </a:lnB>
                  </a:tcPr>
                </a:tc>
              </a:tr>
              <a:tr h="232365">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PIPING</a:t>
                      </a:r>
                      <a:endParaRPr lang="en-US" sz="1400">
                        <a:solidFill>
                          <a:srgbClr val="76923C"/>
                        </a:solidFill>
                        <a:latin typeface="ArialMT"/>
                        <a:ea typeface="Calibri"/>
                        <a:cs typeface="Times New Roman"/>
                      </a:endParaRPr>
                    </a:p>
                  </a:txBody>
                  <a:tcPr marL="81992" marR="81992" marT="0" marB="0">
                    <a:lnL w="12700" cap="flat" cmpd="sng" algn="ctr">
                      <a:solidFill>
                        <a:schemeClr val="tx1"/>
                      </a:solidFill>
                      <a:prstDash val="solid"/>
                      <a:round/>
                      <a:headEnd type="none" w="med" len="med"/>
                      <a:tailEnd type="none" w="med" len="med"/>
                    </a:lnL>
                    <a:lnR>
                      <a:noFill/>
                    </a:lnR>
                    <a:lnT>
                      <a:noFill/>
                    </a:lnT>
                    <a:lnB>
                      <a:noFill/>
                    </a:lnB>
                    <a:solidFill>
                      <a:srgbClr val="E6EED5"/>
                    </a:solidFill>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$1,909,880.00</a:t>
                      </a:r>
                      <a:endParaRPr lang="en-US" sz="1400">
                        <a:solidFill>
                          <a:srgbClr val="76923C"/>
                        </a:solidFill>
                        <a:latin typeface="ArialMT"/>
                        <a:ea typeface="Calibri"/>
                        <a:cs typeface="Times New Roman"/>
                      </a:endParaRPr>
                    </a:p>
                  </a:txBody>
                  <a:tcPr marL="81992" marR="81992" marT="0" marB="0">
                    <a:lnL>
                      <a:noFill/>
                    </a:lnL>
                    <a:lnR w="12700" cap="flat" cmpd="sng" algn="ctr">
                      <a:solidFill>
                        <a:schemeClr val="tx1"/>
                      </a:solidFill>
                      <a:prstDash val="solid"/>
                      <a:round/>
                      <a:headEnd type="none" w="med" len="med"/>
                      <a:tailEnd type="none" w="med" len="med"/>
                    </a:lnR>
                    <a:lnT>
                      <a:noFill/>
                    </a:lnT>
                    <a:lnB>
                      <a:noFill/>
                    </a:lnB>
                    <a:solidFill>
                      <a:srgbClr val="E6EED5"/>
                    </a:solidFill>
                  </a:tcPr>
                </a:tc>
              </a:tr>
              <a:tr h="232365">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LOOP PIPING</a:t>
                      </a:r>
                      <a:endParaRPr lang="en-US" sz="1400">
                        <a:solidFill>
                          <a:srgbClr val="76923C"/>
                        </a:solidFill>
                        <a:latin typeface="ArialMT"/>
                        <a:ea typeface="Calibri"/>
                        <a:cs typeface="Times New Roman"/>
                      </a:endParaRPr>
                    </a:p>
                  </a:txBody>
                  <a:tcPr marL="81992" marR="81992"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$96,000.00</a:t>
                      </a:r>
                      <a:endParaRPr lang="en-US" sz="1400">
                        <a:solidFill>
                          <a:srgbClr val="76923C"/>
                        </a:solidFill>
                        <a:latin typeface="ArialMT"/>
                        <a:ea typeface="Calibri"/>
                        <a:cs typeface="Times New Roman"/>
                      </a:endParaRPr>
                    </a:p>
                  </a:txBody>
                  <a:tcPr marL="81992" marR="81992" marT="0" marB="0">
                    <a:lnL>
                      <a:noFill/>
                    </a:lnL>
                    <a:lnR w="12700" cap="flat" cmpd="sng" algn="ctr">
                      <a:solidFill>
                        <a:schemeClr val="tx1"/>
                      </a:solidFill>
                      <a:prstDash val="solid"/>
                      <a:round/>
                      <a:headEnd type="none" w="med" len="med"/>
                      <a:tailEnd type="none" w="med" len="med"/>
                    </a:lnR>
                    <a:lnT>
                      <a:noFill/>
                    </a:lnT>
                    <a:lnB>
                      <a:noFill/>
                    </a:lnB>
                  </a:tcPr>
                </a:tc>
              </a:tr>
              <a:tr h="232365">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PUMPS</a:t>
                      </a:r>
                      <a:endParaRPr lang="en-US" sz="1400">
                        <a:solidFill>
                          <a:srgbClr val="76923C"/>
                        </a:solidFill>
                        <a:latin typeface="ArialMT"/>
                        <a:ea typeface="Calibri"/>
                        <a:cs typeface="Times New Roman"/>
                      </a:endParaRPr>
                    </a:p>
                  </a:txBody>
                  <a:tcPr marL="81992" marR="81992" marT="0" marB="0">
                    <a:lnL w="12700" cap="flat" cmpd="sng" algn="ctr">
                      <a:solidFill>
                        <a:schemeClr val="tx1"/>
                      </a:solidFill>
                      <a:prstDash val="solid"/>
                      <a:round/>
                      <a:headEnd type="none" w="med" len="med"/>
                      <a:tailEnd type="none" w="med" len="med"/>
                    </a:lnL>
                    <a:lnR>
                      <a:noFill/>
                    </a:lnR>
                    <a:lnT>
                      <a:noFill/>
                    </a:lnT>
                    <a:lnB>
                      <a:noFill/>
                    </a:lnB>
                    <a:solidFill>
                      <a:srgbClr val="E6EED5"/>
                    </a:solidFill>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$55,200.00</a:t>
                      </a:r>
                      <a:endParaRPr lang="en-US" sz="1400">
                        <a:solidFill>
                          <a:srgbClr val="76923C"/>
                        </a:solidFill>
                        <a:latin typeface="ArialMT"/>
                        <a:ea typeface="Calibri"/>
                        <a:cs typeface="Times New Roman"/>
                      </a:endParaRPr>
                    </a:p>
                  </a:txBody>
                  <a:tcPr marL="81992" marR="81992" marT="0" marB="0">
                    <a:lnL>
                      <a:noFill/>
                    </a:lnL>
                    <a:lnR w="12700" cap="flat" cmpd="sng" algn="ctr">
                      <a:solidFill>
                        <a:schemeClr val="tx1"/>
                      </a:solidFill>
                      <a:prstDash val="solid"/>
                      <a:round/>
                      <a:headEnd type="none" w="med" len="med"/>
                      <a:tailEnd type="none" w="med" len="med"/>
                    </a:lnR>
                    <a:lnT>
                      <a:noFill/>
                    </a:lnT>
                    <a:lnB>
                      <a:noFill/>
                    </a:lnB>
                    <a:solidFill>
                      <a:srgbClr val="E6EED5"/>
                    </a:solidFill>
                  </a:tcPr>
                </a:tc>
              </a:tr>
              <a:tr h="232365">
                <a:tc>
                  <a:txBody>
                    <a:bodyPr/>
                    <a:lstStyle/>
                    <a:p>
                      <a:pPr marL="0" marR="0">
                        <a:lnSpc>
                          <a:spcPct val="115000"/>
                        </a:lnSpc>
                        <a:spcBef>
                          <a:spcPts val="0"/>
                        </a:spcBef>
                        <a:spcAft>
                          <a:spcPts val="0"/>
                        </a:spcAft>
                      </a:pPr>
                      <a:r>
                        <a:rPr lang="en-US" sz="1400" dirty="0">
                          <a:solidFill>
                            <a:srgbClr val="000000"/>
                          </a:solidFill>
                          <a:latin typeface="Calibri"/>
                          <a:ea typeface="Times New Roman"/>
                          <a:cs typeface="Times New Roman"/>
                        </a:rPr>
                        <a:t>DUCTWORK</a:t>
                      </a:r>
                      <a:endParaRPr lang="en-US" sz="1400" dirty="0">
                        <a:solidFill>
                          <a:srgbClr val="76923C"/>
                        </a:solidFill>
                        <a:latin typeface="ArialMT"/>
                        <a:ea typeface="Calibri"/>
                        <a:cs typeface="Times New Roman"/>
                      </a:endParaRPr>
                    </a:p>
                  </a:txBody>
                  <a:tcPr marL="81992" marR="81992"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$3,110,880.08</a:t>
                      </a:r>
                      <a:endParaRPr lang="en-US" sz="1400">
                        <a:solidFill>
                          <a:srgbClr val="76923C"/>
                        </a:solidFill>
                        <a:latin typeface="ArialMT"/>
                        <a:ea typeface="Calibri"/>
                        <a:cs typeface="Times New Roman"/>
                      </a:endParaRPr>
                    </a:p>
                  </a:txBody>
                  <a:tcPr marL="81992" marR="81992" marT="0" marB="0">
                    <a:lnL>
                      <a:noFill/>
                    </a:lnL>
                    <a:lnR w="12700" cap="flat" cmpd="sng" algn="ctr">
                      <a:solidFill>
                        <a:schemeClr val="tx1"/>
                      </a:solidFill>
                      <a:prstDash val="solid"/>
                      <a:round/>
                      <a:headEnd type="none" w="med" len="med"/>
                      <a:tailEnd type="none" w="med" len="med"/>
                    </a:lnR>
                    <a:lnT>
                      <a:noFill/>
                    </a:lnT>
                    <a:lnB>
                      <a:noFill/>
                    </a:lnB>
                  </a:tcPr>
                </a:tc>
              </a:tr>
              <a:tr h="232365">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AIR VALVES</a:t>
                      </a:r>
                      <a:endParaRPr lang="en-US" sz="1400">
                        <a:solidFill>
                          <a:srgbClr val="76923C"/>
                        </a:solidFill>
                        <a:latin typeface="ArialMT"/>
                        <a:ea typeface="Calibri"/>
                        <a:cs typeface="Times New Roman"/>
                      </a:endParaRPr>
                    </a:p>
                  </a:txBody>
                  <a:tcPr marL="81992" marR="81992" marT="0" marB="0">
                    <a:lnL w="12700" cap="flat" cmpd="sng" algn="ctr">
                      <a:solidFill>
                        <a:schemeClr val="tx1"/>
                      </a:solidFill>
                      <a:prstDash val="solid"/>
                      <a:round/>
                      <a:headEnd type="none" w="med" len="med"/>
                      <a:tailEnd type="none" w="med" len="med"/>
                    </a:lnL>
                    <a:lnR>
                      <a:noFill/>
                    </a:lnR>
                    <a:lnT>
                      <a:noFill/>
                    </a:lnT>
                    <a:lnB>
                      <a:noFill/>
                    </a:lnB>
                    <a:solidFill>
                      <a:srgbClr val="E6EED5"/>
                    </a:solidFill>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$4,563,000.00</a:t>
                      </a:r>
                      <a:endParaRPr lang="en-US" sz="1400">
                        <a:solidFill>
                          <a:srgbClr val="76923C"/>
                        </a:solidFill>
                        <a:latin typeface="ArialMT"/>
                        <a:ea typeface="Calibri"/>
                        <a:cs typeface="Times New Roman"/>
                      </a:endParaRPr>
                    </a:p>
                  </a:txBody>
                  <a:tcPr marL="81992" marR="81992" marT="0" marB="0">
                    <a:lnL>
                      <a:noFill/>
                    </a:lnL>
                    <a:lnR w="12700" cap="flat" cmpd="sng" algn="ctr">
                      <a:solidFill>
                        <a:schemeClr val="tx1"/>
                      </a:solidFill>
                      <a:prstDash val="solid"/>
                      <a:round/>
                      <a:headEnd type="none" w="med" len="med"/>
                      <a:tailEnd type="none" w="med" len="med"/>
                    </a:lnR>
                    <a:lnT>
                      <a:noFill/>
                    </a:lnT>
                    <a:lnB>
                      <a:noFill/>
                    </a:lnB>
                    <a:solidFill>
                      <a:srgbClr val="E6EED5"/>
                    </a:solidFill>
                  </a:tcPr>
                </a:tc>
              </a:tr>
              <a:tr h="232365">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VAV BOXES</a:t>
                      </a:r>
                      <a:endParaRPr lang="en-US" sz="1400">
                        <a:solidFill>
                          <a:srgbClr val="76923C"/>
                        </a:solidFill>
                        <a:latin typeface="ArialMT"/>
                        <a:ea typeface="Calibri"/>
                        <a:cs typeface="Times New Roman"/>
                      </a:endParaRPr>
                    </a:p>
                  </a:txBody>
                  <a:tcPr marL="81992" marR="81992"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$144,000.00</a:t>
                      </a:r>
                      <a:endParaRPr lang="en-US" sz="1400">
                        <a:solidFill>
                          <a:srgbClr val="76923C"/>
                        </a:solidFill>
                        <a:latin typeface="ArialMT"/>
                        <a:ea typeface="Calibri"/>
                        <a:cs typeface="Times New Roman"/>
                      </a:endParaRPr>
                    </a:p>
                  </a:txBody>
                  <a:tcPr marL="81992" marR="81992" marT="0" marB="0">
                    <a:lnL>
                      <a:noFill/>
                    </a:lnL>
                    <a:lnR w="12700" cap="flat" cmpd="sng" algn="ctr">
                      <a:solidFill>
                        <a:schemeClr val="tx1"/>
                      </a:solidFill>
                      <a:prstDash val="solid"/>
                      <a:round/>
                      <a:headEnd type="none" w="med" len="med"/>
                      <a:tailEnd type="none" w="med" len="med"/>
                    </a:lnR>
                    <a:lnT>
                      <a:noFill/>
                    </a:lnT>
                    <a:lnB>
                      <a:noFill/>
                    </a:lnB>
                  </a:tcPr>
                </a:tc>
              </a:tr>
              <a:tr h="232365">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CONTROLS</a:t>
                      </a:r>
                      <a:endParaRPr lang="en-US" sz="1400">
                        <a:solidFill>
                          <a:srgbClr val="76923C"/>
                        </a:solidFill>
                        <a:latin typeface="ArialMT"/>
                        <a:ea typeface="Calibri"/>
                        <a:cs typeface="Times New Roman"/>
                      </a:endParaRPr>
                    </a:p>
                  </a:txBody>
                  <a:tcPr marL="81992" marR="81992" marT="0" marB="0">
                    <a:lnL w="12700" cap="flat" cmpd="sng" algn="ctr">
                      <a:solidFill>
                        <a:schemeClr val="tx1"/>
                      </a:solidFill>
                      <a:prstDash val="solid"/>
                      <a:round/>
                      <a:headEnd type="none" w="med" len="med"/>
                      <a:tailEnd type="none" w="med" len="med"/>
                    </a:lnL>
                    <a:lnR>
                      <a:noFill/>
                    </a:lnR>
                    <a:lnT>
                      <a:noFill/>
                    </a:lnT>
                    <a:lnB>
                      <a:noFill/>
                    </a:lnB>
                    <a:solidFill>
                      <a:srgbClr val="E6EED5"/>
                    </a:solidFill>
                  </a:tcPr>
                </a:tc>
                <a:tc>
                  <a:txBody>
                    <a:bodyPr/>
                    <a:lstStyle/>
                    <a:p>
                      <a:pPr marL="0" marR="0" algn="r">
                        <a:lnSpc>
                          <a:spcPct val="115000"/>
                        </a:lnSpc>
                        <a:spcBef>
                          <a:spcPts val="0"/>
                        </a:spcBef>
                        <a:spcAft>
                          <a:spcPts val="0"/>
                        </a:spcAft>
                      </a:pPr>
                      <a:r>
                        <a:rPr lang="en-US" sz="1400" dirty="0">
                          <a:solidFill>
                            <a:srgbClr val="000000"/>
                          </a:solidFill>
                          <a:latin typeface="Calibri"/>
                          <a:ea typeface="Times New Roman"/>
                          <a:cs typeface="Times New Roman"/>
                        </a:rPr>
                        <a:t>$1,441,300.00</a:t>
                      </a:r>
                      <a:endParaRPr lang="en-US" sz="1400" dirty="0">
                        <a:solidFill>
                          <a:srgbClr val="76923C"/>
                        </a:solidFill>
                        <a:latin typeface="ArialMT"/>
                        <a:ea typeface="Calibri"/>
                        <a:cs typeface="Times New Roman"/>
                      </a:endParaRPr>
                    </a:p>
                  </a:txBody>
                  <a:tcPr marL="81992" marR="81992" marT="0" marB="0">
                    <a:lnL>
                      <a:noFill/>
                    </a:lnL>
                    <a:lnR w="12700" cap="flat" cmpd="sng" algn="ctr">
                      <a:solidFill>
                        <a:schemeClr val="tx1"/>
                      </a:solidFill>
                      <a:prstDash val="solid"/>
                      <a:round/>
                      <a:headEnd type="none" w="med" len="med"/>
                      <a:tailEnd type="none" w="med" len="med"/>
                    </a:lnR>
                    <a:lnT>
                      <a:noFill/>
                    </a:lnT>
                    <a:lnB>
                      <a:noFill/>
                    </a:lnB>
                    <a:solidFill>
                      <a:srgbClr val="E6EED5"/>
                    </a:solidFill>
                  </a:tcPr>
                </a:tc>
              </a:tr>
              <a:tr h="239158">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TESTING AND BALANCING</a:t>
                      </a:r>
                      <a:endParaRPr lang="en-US" sz="1400">
                        <a:solidFill>
                          <a:srgbClr val="76923C"/>
                        </a:solidFill>
                        <a:latin typeface="ArialMT"/>
                        <a:ea typeface="Calibri"/>
                        <a:cs typeface="Times New Roman"/>
                      </a:endParaRPr>
                    </a:p>
                  </a:txBody>
                  <a:tcPr marL="81992" marR="81992"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400">
                          <a:solidFill>
                            <a:srgbClr val="000000"/>
                          </a:solidFill>
                          <a:latin typeface="Calibri"/>
                          <a:ea typeface="Times New Roman"/>
                          <a:cs typeface="Times New Roman"/>
                        </a:rPr>
                        <a:t>$588,030.00</a:t>
                      </a:r>
                      <a:endParaRPr lang="en-US" sz="1400">
                        <a:solidFill>
                          <a:srgbClr val="76923C"/>
                        </a:solidFill>
                        <a:latin typeface="ArialMT"/>
                        <a:ea typeface="Calibri"/>
                        <a:cs typeface="Times New Roman"/>
                      </a:endParaRPr>
                    </a:p>
                  </a:txBody>
                  <a:tcPr marL="81992" marR="81992" marT="0" marB="0">
                    <a:lnL>
                      <a:noFill/>
                    </a:lnL>
                    <a:lnR w="12700" cap="flat" cmpd="sng" algn="ctr">
                      <a:solidFill>
                        <a:schemeClr val="tx1"/>
                      </a:solidFill>
                      <a:prstDash val="solid"/>
                      <a:round/>
                      <a:headEnd type="none" w="med" len="med"/>
                      <a:tailEnd type="none" w="med" len="med"/>
                    </a:lnR>
                    <a:lnT>
                      <a:noFill/>
                    </a:lnT>
                    <a:lnB>
                      <a:noFill/>
                    </a:lnB>
                  </a:tcPr>
                </a:tc>
              </a:tr>
              <a:tr h="239158">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HVAC COSTS:</a:t>
                      </a:r>
                      <a:endParaRPr lang="en-US" sz="1400" dirty="0">
                        <a:solidFill>
                          <a:srgbClr val="76923C"/>
                        </a:solidFill>
                        <a:latin typeface="ArialMT"/>
                        <a:ea typeface="Calibri"/>
                        <a:cs typeface="Times New Roman"/>
                      </a:endParaRPr>
                    </a:p>
                  </a:txBody>
                  <a:tcPr marL="81992" marR="81992"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E6EED5"/>
                    </a:solidFill>
                  </a:tcPr>
                </a:tc>
                <a:tc>
                  <a:txBody>
                    <a:bodyPr/>
                    <a:lstStyle/>
                    <a:p>
                      <a:pPr marL="0" marR="0" algn="r">
                        <a:lnSpc>
                          <a:spcPct val="115000"/>
                        </a:lnSpc>
                        <a:spcBef>
                          <a:spcPts val="0"/>
                        </a:spcBef>
                        <a:spcAft>
                          <a:spcPts val="0"/>
                        </a:spcAft>
                      </a:pPr>
                      <a:r>
                        <a:rPr lang="en-US" sz="1400" b="1" dirty="0">
                          <a:solidFill>
                            <a:srgbClr val="000000"/>
                          </a:solidFill>
                          <a:latin typeface="Calibri"/>
                          <a:ea typeface="Times New Roman"/>
                          <a:cs typeface="Times New Roman"/>
                        </a:rPr>
                        <a:t>$12,828,240.08</a:t>
                      </a:r>
                      <a:endParaRPr lang="en-US" sz="1400" dirty="0">
                        <a:solidFill>
                          <a:srgbClr val="76923C"/>
                        </a:solidFill>
                        <a:latin typeface="ArialMT"/>
                        <a:ea typeface="Calibri"/>
                        <a:cs typeface="Times New Roman"/>
                      </a:endParaRPr>
                    </a:p>
                  </a:txBody>
                  <a:tcPr marL="81992" marR="81992"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E6EED5"/>
                    </a:solidFill>
                  </a:tcPr>
                </a:tc>
              </a:tr>
            </a:tbl>
          </a:graphicData>
        </a:graphic>
      </p:graphicFrame>
      <p:sp>
        <p:nvSpPr>
          <p:cNvPr id="8" name="TextBox 7"/>
          <p:cNvSpPr txBox="1"/>
          <p:nvPr/>
        </p:nvSpPr>
        <p:spPr>
          <a:xfrm>
            <a:off x="10058400" y="1524000"/>
            <a:ext cx="6781800" cy="3693319"/>
          </a:xfrm>
          <a:prstGeom prst="rect">
            <a:avLst/>
          </a:prstGeom>
          <a:noFill/>
        </p:spPr>
        <p:txBody>
          <a:bodyPr wrap="square" rtlCol="0">
            <a:spAutoFit/>
          </a:bodyPr>
          <a:lstStyle/>
          <a:p>
            <a:pPr>
              <a:buFont typeface="Arial" pitchFamily="34" charset="0"/>
              <a:buChar char="•"/>
            </a:pPr>
            <a:r>
              <a:rPr lang="en-US" dirty="0" smtClean="0"/>
              <a:t>Original Design HVAC Initial Cost: 	</a:t>
            </a:r>
            <a:r>
              <a:rPr lang="en-US" b="1" dirty="0" smtClean="0"/>
              <a:t>$10,332,198</a:t>
            </a:r>
          </a:p>
          <a:p>
            <a:pPr lvl="1">
              <a:buFont typeface="Arial" pitchFamily="34" charset="0"/>
              <a:buChar char="•"/>
            </a:pPr>
            <a:r>
              <a:rPr lang="en-US" b="1" dirty="0" smtClean="0"/>
              <a:t>$73.43/ square foot</a:t>
            </a:r>
          </a:p>
          <a:p>
            <a:pPr>
              <a:buFont typeface="Arial" pitchFamily="34" charset="0"/>
              <a:buChar char="•"/>
            </a:pPr>
            <a:endParaRPr lang="en-US" dirty="0" smtClean="0"/>
          </a:p>
          <a:p>
            <a:pPr>
              <a:buFont typeface="Arial" pitchFamily="34" charset="0"/>
              <a:buChar char="•"/>
            </a:pPr>
            <a:r>
              <a:rPr lang="en-US" dirty="0" smtClean="0"/>
              <a:t>Redesign HVAC Initial Cost:		</a:t>
            </a:r>
            <a:r>
              <a:rPr lang="en-US" b="1" dirty="0" smtClean="0"/>
              <a:t>$12,828240</a:t>
            </a:r>
          </a:p>
          <a:p>
            <a:pPr marL="457191" lvl="2">
              <a:buFont typeface="Arial" pitchFamily="34" charset="0"/>
              <a:buChar char="•"/>
            </a:pPr>
            <a:r>
              <a:rPr lang="en-US" b="1" dirty="0" smtClean="0"/>
              <a:t>$91.17/ square foot</a:t>
            </a:r>
          </a:p>
          <a:p>
            <a:pPr>
              <a:buFont typeface="Arial" pitchFamily="34" charset="0"/>
              <a:buChar char="•"/>
            </a:pPr>
            <a:endParaRPr lang="en-US" dirty="0" smtClean="0"/>
          </a:p>
          <a:p>
            <a:pPr>
              <a:buFont typeface="Arial" pitchFamily="34" charset="0"/>
              <a:buChar char="•"/>
            </a:pPr>
            <a:r>
              <a:rPr lang="en-US" dirty="0" smtClean="0"/>
              <a:t>Increased Cost:				</a:t>
            </a:r>
            <a:r>
              <a:rPr lang="en-US" b="1" dirty="0" smtClean="0"/>
              <a:t>$2,496,042</a:t>
            </a:r>
          </a:p>
          <a:p>
            <a:pPr>
              <a:buFont typeface="Arial" pitchFamily="34" charset="0"/>
              <a:buChar char="•"/>
            </a:pPr>
            <a:endParaRPr lang="en-US" b="1" dirty="0" smtClean="0"/>
          </a:p>
          <a:p>
            <a:pPr>
              <a:buFont typeface="Arial" pitchFamily="34" charset="0"/>
              <a:buChar char="•"/>
            </a:pPr>
            <a:r>
              <a:rPr lang="en-US" dirty="0" smtClean="0"/>
              <a:t>It would take </a:t>
            </a:r>
            <a:r>
              <a:rPr lang="en-US" b="1" dirty="0" smtClean="0"/>
              <a:t>4.15 years </a:t>
            </a:r>
            <a:r>
              <a:rPr lang="en-US" dirty="0" smtClean="0"/>
              <a:t>for the energy savings to overcome the increased initial costs of the redesigned system over the original design</a:t>
            </a:r>
          </a:p>
          <a:p>
            <a:pPr>
              <a:buFont typeface="Arial" pitchFamily="34" charset="0"/>
              <a:buChar char="•"/>
            </a:pPr>
            <a:endParaRPr lang="en-US" dirty="0" smtClean="0"/>
          </a:p>
          <a:p>
            <a:pPr>
              <a:buFont typeface="Arial" pitchFamily="34" charset="0"/>
              <a:buChar char="•"/>
            </a:pPr>
            <a:r>
              <a:rPr lang="en-US" dirty="0" smtClean="0"/>
              <a:t>Anticipated Payback Period:		</a:t>
            </a:r>
            <a:r>
              <a:rPr lang="en-US" b="1" dirty="0" smtClean="0"/>
              <a:t>11.17 years</a:t>
            </a:r>
          </a:p>
        </p:txBody>
      </p:sp>
      <p:sp>
        <p:nvSpPr>
          <p:cNvPr id="9" name="TextBox 8"/>
          <p:cNvSpPr txBox="1"/>
          <p:nvPr/>
        </p:nvSpPr>
        <p:spPr>
          <a:xfrm>
            <a:off x="9448800" y="685800"/>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Initial Cost Comparison: </a:t>
            </a:r>
            <a:endParaRPr lang="en-US" sz="2400" u="sng"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6"/>
          <p:cNvSpPr>
            <a:spLocks noGrp="1"/>
          </p:cNvSpPr>
          <p:nvPr>
            <p:ph type="ftr" sz="quarter" idx="13"/>
          </p:nvPr>
        </p:nvSpPr>
        <p:spPr/>
        <p:txBody>
          <a:bodyPr/>
          <a:lstStyle/>
          <a:p>
            <a:pPr algn="ctr" rtl="0">
              <a:defRPr/>
            </a:pPr>
            <a:r>
              <a:rPr lang="en-US"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dirty="0"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3" name="Text Placeholder 2"/>
          <p:cNvSpPr>
            <a:spLocks noGrp="1"/>
          </p:cNvSpPr>
          <p:nvPr>
            <p:ph type="body" idx="2"/>
          </p:nvPr>
        </p:nvSpPr>
        <p:spPr/>
        <p:txBody>
          <a:bodyPr>
            <a:normAutofit/>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b="1" dirty="0" smtClean="0">
                <a:solidFill>
                  <a:schemeClr val="tx2"/>
                </a:solidFill>
              </a:rPr>
              <a:t>Conclusions</a:t>
            </a:r>
          </a:p>
          <a:p>
            <a:pPr>
              <a:buFont typeface="Arial" pitchFamily="34" charset="0"/>
              <a:buChar char="•"/>
            </a:pPr>
            <a:endParaRPr lang="en-US" dirty="0" smtClean="0"/>
          </a:p>
          <a:p>
            <a:pPr>
              <a:buFont typeface="Arial" pitchFamily="34" charset="0"/>
              <a:buChar char="•"/>
            </a:pPr>
            <a:endParaRPr lang="en-US" dirty="0"/>
          </a:p>
        </p:txBody>
      </p:sp>
      <p:sp>
        <p:nvSpPr>
          <p:cNvPr id="7" name="Rectangle 6"/>
          <p:cNvSpPr/>
          <p:nvPr/>
        </p:nvSpPr>
        <p:spPr>
          <a:xfrm>
            <a:off x="10287000" y="1219200"/>
            <a:ext cx="6705600" cy="4524315"/>
          </a:xfrm>
          <a:prstGeom prst="rect">
            <a:avLst/>
          </a:prstGeom>
        </p:spPr>
        <p:txBody>
          <a:bodyPr wrap="square">
            <a:spAutoFit/>
          </a:bodyPr>
          <a:lstStyle/>
          <a:p>
            <a:pPr>
              <a:buFont typeface="Arial" pitchFamily="34" charset="0"/>
              <a:buChar char="•"/>
            </a:pPr>
            <a:r>
              <a:rPr lang="en-US" dirty="0" smtClean="0"/>
              <a:t>Redesign was found to be </a:t>
            </a:r>
            <a:r>
              <a:rPr lang="en-US" b="1" dirty="0" smtClean="0"/>
              <a:t>over 27% more energy efficient </a:t>
            </a:r>
            <a:r>
              <a:rPr lang="en-US" dirty="0" smtClean="0"/>
              <a:t>than the original mechanical system design.  </a:t>
            </a:r>
          </a:p>
          <a:p>
            <a:pPr>
              <a:buFont typeface="Arial" pitchFamily="34" charset="0"/>
              <a:buChar char="•"/>
            </a:pPr>
            <a:endParaRPr lang="en-US" dirty="0" smtClean="0"/>
          </a:p>
          <a:p>
            <a:pPr>
              <a:buFont typeface="Arial" pitchFamily="34" charset="0"/>
              <a:buChar char="•"/>
            </a:pPr>
            <a:r>
              <a:rPr lang="en-US" dirty="0" smtClean="0"/>
              <a:t>This </a:t>
            </a:r>
            <a:r>
              <a:rPr lang="en-US" b="1" dirty="0" smtClean="0"/>
              <a:t>energy savings </a:t>
            </a:r>
            <a:r>
              <a:rPr lang="en-US" dirty="0" smtClean="0"/>
              <a:t>result in approximately </a:t>
            </a:r>
            <a:r>
              <a:rPr lang="en-US" b="1" dirty="0" smtClean="0"/>
              <a:t>$600,000 </a:t>
            </a:r>
            <a:r>
              <a:rPr lang="en-US" b="1" dirty="0" smtClean="0"/>
              <a:t>a year</a:t>
            </a:r>
            <a:r>
              <a:rPr lang="en-US" dirty="0" smtClean="0"/>
              <a:t>.  </a:t>
            </a:r>
          </a:p>
          <a:p>
            <a:pPr>
              <a:buFont typeface="Arial" pitchFamily="34" charset="0"/>
              <a:buChar char="•"/>
            </a:pPr>
            <a:endParaRPr lang="en-US" dirty="0" smtClean="0"/>
          </a:p>
          <a:p>
            <a:pPr>
              <a:buFont typeface="Arial" pitchFamily="34" charset="0"/>
              <a:buChar char="•"/>
            </a:pPr>
            <a:r>
              <a:rPr lang="en-US" dirty="0" smtClean="0"/>
              <a:t>The </a:t>
            </a:r>
            <a:r>
              <a:rPr lang="en-US" b="1" dirty="0" smtClean="0"/>
              <a:t>initial cost </a:t>
            </a:r>
            <a:r>
              <a:rPr lang="en-US" dirty="0" smtClean="0"/>
              <a:t>of the redesigned system was estimated to cost </a:t>
            </a:r>
            <a:r>
              <a:rPr lang="en-US" b="1" dirty="0" smtClean="0"/>
              <a:t>$2.5 million </a:t>
            </a:r>
            <a:r>
              <a:rPr lang="en-US" dirty="0" smtClean="0"/>
              <a:t>more.  </a:t>
            </a:r>
          </a:p>
          <a:p>
            <a:pPr>
              <a:buFont typeface="Arial" pitchFamily="34" charset="0"/>
              <a:buChar char="•"/>
            </a:pPr>
            <a:endParaRPr lang="en-US" dirty="0" smtClean="0"/>
          </a:p>
          <a:p>
            <a:pPr>
              <a:buFont typeface="Arial" pitchFamily="34" charset="0"/>
              <a:buChar char="•"/>
            </a:pPr>
            <a:r>
              <a:rPr lang="en-US" dirty="0" smtClean="0"/>
              <a:t>Therefore the payback for the new system compared to the original design would take slightly </a:t>
            </a:r>
            <a:r>
              <a:rPr lang="en-US" b="1" dirty="0" smtClean="0"/>
              <a:t>over </a:t>
            </a:r>
            <a:r>
              <a:rPr lang="en-US" b="1" dirty="0" smtClean="0"/>
              <a:t>four years</a:t>
            </a:r>
            <a:r>
              <a:rPr lang="en-US" dirty="0" smtClean="0"/>
              <a:t>. </a:t>
            </a:r>
          </a:p>
          <a:p>
            <a:pPr>
              <a:buFont typeface="Arial" pitchFamily="34" charset="0"/>
              <a:buChar char="•"/>
            </a:pPr>
            <a:endParaRPr lang="en-US" dirty="0" smtClean="0"/>
          </a:p>
          <a:p>
            <a:pPr>
              <a:buFont typeface="Arial" pitchFamily="34" charset="0"/>
              <a:buChar char="•"/>
            </a:pPr>
            <a:r>
              <a:rPr lang="en-US" dirty="0" smtClean="0"/>
              <a:t>Payback period of </a:t>
            </a:r>
            <a:r>
              <a:rPr lang="en-US" b="1" dirty="0" smtClean="0"/>
              <a:t>11.17 years</a:t>
            </a:r>
          </a:p>
          <a:p>
            <a:pPr>
              <a:buFont typeface="Arial" pitchFamily="34" charset="0"/>
              <a:buChar char="•"/>
            </a:pPr>
            <a:endParaRPr lang="en-US" dirty="0" smtClean="0"/>
          </a:p>
          <a:p>
            <a:pPr>
              <a:buFont typeface="Arial" pitchFamily="34" charset="0"/>
              <a:buChar char="•"/>
            </a:pPr>
            <a:r>
              <a:rPr lang="en-US" dirty="0" smtClean="0"/>
              <a:t>The system redesign may </a:t>
            </a:r>
            <a:r>
              <a:rPr lang="en-US" b="1" dirty="0" smtClean="0"/>
              <a:t>not be a favorable alternative</a:t>
            </a:r>
            <a:r>
              <a:rPr lang="en-US" dirty="0" smtClean="0"/>
              <a:t> to the original design due to significant increase in the initial cost.</a:t>
            </a:r>
          </a:p>
        </p:txBody>
      </p:sp>
      <p:sp>
        <p:nvSpPr>
          <p:cNvPr id="9" name="TextBox 8"/>
          <p:cNvSpPr txBox="1"/>
          <p:nvPr/>
        </p:nvSpPr>
        <p:spPr>
          <a:xfrm>
            <a:off x="9448800" y="685800"/>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Redesigned System Conclusions: </a:t>
            </a:r>
            <a:endParaRPr lang="en-US" sz="2400" u="sng" dirty="0">
              <a:solidFill>
                <a:schemeClr val="tx2">
                  <a:lumMod val="75000"/>
                </a:schemeClr>
              </a:solidFill>
            </a:endParaRPr>
          </a:p>
        </p:txBody>
      </p:sp>
      <p:graphicFrame>
        <p:nvGraphicFramePr>
          <p:cNvPr id="10" name="Chart 9"/>
          <p:cNvGraphicFramePr/>
          <p:nvPr/>
        </p:nvGraphicFramePr>
        <p:xfrm>
          <a:off x="18669000" y="762000"/>
          <a:ext cx="38100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22936200" y="685800"/>
          <a:ext cx="3733800" cy="2590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6"/>
          <p:cNvSpPr>
            <a:spLocks noGrp="1"/>
          </p:cNvSpPr>
          <p:nvPr>
            <p:ph type="ftr" sz="quarter" idx="13"/>
          </p:nvPr>
        </p:nvSpPr>
        <p:spPr/>
        <p:txBody>
          <a:bodyPr/>
          <a:lstStyle/>
          <a:p>
            <a:pPr algn="ctr" rtl="0">
              <a:defRPr/>
            </a:pPr>
            <a:r>
              <a:rPr lang="en-US" dirty="0"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dirty="0"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3" name="Text Placeholder 2"/>
          <p:cNvSpPr>
            <a:spLocks noGrp="1"/>
          </p:cNvSpPr>
          <p:nvPr>
            <p:ph type="body" idx="2"/>
          </p:nvPr>
        </p:nvSpPr>
        <p:spPr/>
        <p:txBody>
          <a:bodyPr>
            <a:normAutofit/>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pPr>
              <a:buFont typeface="Arial" pitchFamily="34" charset="0"/>
              <a:buChar char="•"/>
            </a:pPr>
            <a:endParaRPr lang="en-US" dirty="0" smtClean="0"/>
          </a:p>
          <a:p>
            <a:pPr>
              <a:buFont typeface="Arial" pitchFamily="34" charset="0"/>
              <a:buChar char="•"/>
            </a:pPr>
            <a:endParaRPr lang="en-US" dirty="0"/>
          </a:p>
        </p:txBody>
      </p:sp>
      <p:sp>
        <p:nvSpPr>
          <p:cNvPr id="10" name="TextBox 9"/>
          <p:cNvSpPr txBox="1"/>
          <p:nvPr/>
        </p:nvSpPr>
        <p:spPr>
          <a:xfrm>
            <a:off x="18669000" y="757537"/>
            <a:ext cx="58674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Acknowledgements: </a:t>
            </a:r>
            <a:endParaRPr lang="en-US" sz="2400" u="sng" dirty="0">
              <a:solidFill>
                <a:schemeClr val="tx2">
                  <a:lumMod val="75000"/>
                </a:schemeClr>
              </a:solidFill>
            </a:endParaRPr>
          </a:p>
        </p:txBody>
      </p:sp>
      <p:graphicFrame>
        <p:nvGraphicFramePr>
          <p:cNvPr id="16" name="Table 15"/>
          <p:cNvGraphicFramePr>
            <a:graphicFrameLocks noGrp="1"/>
          </p:cNvGraphicFramePr>
          <p:nvPr/>
        </p:nvGraphicFramePr>
        <p:xfrm>
          <a:off x="20029170" y="1752600"/>
          <a:ext cx="5574030" cy="3484880"/>
        </p:xfrm>
        <a:graphic>
          <a:graphicData uri="http://schemas.openxmlformats.org/drawingml/2006/table">
            <a:tbl>
              <a:tblPr firstRow="1" bandRow="1">
                <a:tableStyleId>{5C22544A-7EE6-4342-B048-85BDC9FD1C3A}</a:tableStyleId>
              </a:tblPr>
              <a:tblGrid>
                <a:gridCol w="2744170"/>
                <a:gridCol w="2829860"/>
              </a:tblGrid>
              <a:tr h="370840">
                <a:tc>
                  <a:txBody>
                    <a:bodyPr/>
                    <a:lstStyle/>
                    <a:p>
                      <a:pPr algn="r"/>
                      <a:endParaRPr lang="en-US" dirty="0"/>
                    </a:p>
                  </a:txBody>
                  <a:tcPr marL="274320" marR="274320"/>
                </a:tc>
                <a:tc>
                  <a:txBody>
                    <a:bodyPr/>
                    <a:lstStyle/>
                    <a:p>
                      <a:pPr algn="l"/>
                      <a:endParaRPr lang="en-US" baseline="0" dirty="0" smtClean="0"/>
                    </a:p>
                  </a:txBody>
                  <a:tcPr marL="274320" marR="274320"/>
                </a:tc>
              </a:tr>
              <a:tr h="370840">
                <a:tc>
                  <a:txBody>
                    <a:bodyPr/>
                    <a:lstStyle/>
                    <a:p>
                      <a:pPr algn="r"/>
                      <a:r>
                        <a:rPr lang="en-US" dirty="0" smtClean="0"/>
                        <a:t>Thesis Advisor</a:t>
                      </a:r>
                      <a:endParaRPr lang="en-US" dirty="0"/>
                    </a:p>
                  </a:txBody>
                  <a:tcPr marL="274320" marR="274320"/>
                </a:tc>
                <a:tc>
                  <a:txBody>
                    <a:bodyPr/>
                    <a:lstStyle/>
                    <a:p>
                      <a:pPr algn="l"/>
                      <a:r>
                        <a:rPr lang="en-US" baseline="0" dirty="0" smtClean="0"/>
                        <a:t>Dr. James Freihaut</a:t>
                      </a:r>
                    </a:p>
                  </a:txBody>
                  <a:tcPr marL="274320" marR="274320"/>
                </a:tc>
              </a:tr>
              <a:tr h="370840">
                <a:tc>
                  <a:txBody>
                    <a:bodyPr/>
                    <a:lstStyle/>
                    <a:p>
                      <a:pPr algn="r"/>
                      <a:r>
                        <a:rPr lang="en-US" dirty="0" smtClean="0"/>
                        <a:t>BurtHill</a:t>
                      </a:r>
                      <a:r>
                        <a:rPr lang="en-US" baseline="0" dirty="0" smtClean="0"/>
                        <a:t> Engineers</a:t>
                      </a:r>
                      <a:endParaRPr lang="en-US" dirty="0"/>
                    </a:p>
                  </a:txBody>
                  <a:tcPr marL="274320" marR="274320"/>
                </a:tc>
                <a:tc>
                  <a:txBody>
                    <a:bodyPr/>
                    <a:lstStyle/>
                    <a:p>
                      <a:pPr algn="l"/>
                      <a:r>
                        <a:rPr lang="en-US" dirty="0" smtClean="0"/>
                        <a:t>Jonathon</a:t>
                      </a:r>
                      <a:r>
                        <a:rPr lang="en-US" baseline="0" dirty="0" smtClean="0"/>
                        <a:t> Gridley</a:t>
                      </a:r>
                    </a:p>
                    <a:p>
                      <a:pPr algn="l"/>
                      <a:r>
                        <a:rPr lang="en-US" baseline="0" dirty="0" smtClean="0"/>
                        <a:t>Tom </a:t>
                      </a:r>
                      <a:r>
                        <a:rPr lang="en-US" baseline="0" dirty="0" err="1" smtClean="0"/>
                        <a:t>Hovan</a:t>
                      </a:r>
                      <a:r>
                        <a:rPr lang="en-US" baseline="0" dirty="0" smtClean="0"/>
                        <a:t>, PE</a:t>
                      </a:r>
                    </a:p>
                    <a:p>
                      <a:pPr algn="l"/>
                      <a:r>
                        <a:rPr lang="en-US" baseline="0" dirty="0" smtClean="0"/>
                        <a:t>Dustin </a:t>
                      </a:r>
                      <a:r>
                        <a:rPr lang="en-US" baseline="0" dirty="0" err="1" smtClean="0"/>
                        <a:t>Eplee</a:t>
                      </a:r>
                      <a:endParaRPr lang="en-US" baseline="0" dirty="0" smtClean="0"/>
                    </a:p>
                    <a:p>
                      <a:pPr algn="l"/>
                      <a:r>
                        <a:rPr lang="en-US" baseline="0" dirty="0" smtClean="0"/>
                        <a:t>Matt </a:t>
                      </a:r>
                      <a:r>
                        <a:rPr lang="en-US" baseline="0" dirty="0" err="1" smtClean="0"/>
                        <a:t>Rooke</a:t>
                      </a:r>
                      <a:endParaRPr lang="en-US" baseline="0" dirty="0" smtClean="0"/>
                    </a:p>
                    <a:p>
                      <a:pPr algn="l"/>
                      <a:r>
                        <a:rPr lang="en-US" baseline="0" dirty="0" smtClean="0"/>
                        <a:t>Kevin McCormick PE</a:t>
                      </a:r>
                    </a:p>
                  </a:txBody>
                  <a:tcPr marL="274320" marR="274320"/>
                </a:tc>
              </a:tr>
              <a:tr h="370840">
                <a:tc>
                  <a:txBody>
                    <a:bodyPr/>
                    <a:lstStyle/>
                    <a:p>
                      <a:pPr algn="r"/>
                      <a:r>
                        <a:rPr lang="en-US" dirty="0" smtClean="0"/>
                        <a:t>Penn State Professors</a:t>
                      </a:r>
                      <a:endParaRPr lang="en-US" dirty="0"/>
                    </a:p>
                  </a:txBody>
                  <a:tcPr marL="274320" marR="274320"/>
                </a:tc>
                <a:tc>
                  <a:txBody>
                    <a:bodyPr/>
                    <a:lstStyle/>
                    <a:p>
                      <a:pPr algn="l"/>
                      <a:r>
                        <a:rPr lang="en-US" dirty="0" smtClean="0"/>
                        <a:t>Dr. William</a:t>
                      </a:r>
                      <a:r>
                        <a:rPr lang="en-US" baseline="0" dirty="0" smtClean="0"/>
                        <a:t> </a:t>
                      </a:r>
                      <a:r>
                        <a:rPr lang="en-US" baseline="0" dirty="0" err="1" smtClean="0"/>
                        <a:t>Bahnfleth</a:t>
                      </a:r>
                      <a:endParaRPr lang="en-US" baseline="0" dirty="0" smtClean="0"/>
                    </a:p>
                    <a:p>
                      <a:pPr algn="l"/>
                      <a:r>
                        <a:rPr lang="en-US" baseline="0" dirty="0" smtClean="0"/>
                        <a:t>Dr. Moses Ling</a:t>
                      </a:r>
                      <a:endParaRPr lang="en-US" dirty="0"/>
                    </a:p>
                  </a:txBody>
                  <a:tcPr marL="274320" marR="274320"/>
                </a:tc>
              </a:tr>
              <a:tr h="370840">
                <a:tc>
                  <a:txBody>
                    <a:bodyPr/>
                    <a:lstStyle/>
                    <a:p>
                      <a:pPr algn="r"/>
                      <a:r>
                        <a:rPr lang="en-US" dirty="0" smtClean="0"/>
                        <a:t>Parents</a:t>
                      </a:r>
                      <a:endParaRPr lang="en-US" dirty="0"/>
                    </a:p>
                  </a:txBody>
                  <a:tcPr marL="274320" marR="274320"/>
                </a:tc>
                <a:tc>
                  <a:txBody>
                    <a:bodyPr/>
                    <a:lstStyle/>
                    <a:p>
                      <a:pPr algn="l"/>
                      <a:r>
                        <a:rPr lang="en-US" dirty="0" smtClean="0"/>
                        <a:t>Atty. Tim Leventry</a:t>
                      </a:r>
                    </a:p>
                    <a:p>
                      <a:pPr algn="l"/>
                      <a:r>
                        <a:rPr lang="en-US" dirty="0" smtClean="0"/>
                        <a:t>Ruth</a:t>
                      </a:r>
                      <a:r>
                        <a:rPr lang="en-US" baseline="0" dirty="0" smtClean="0"/>
                        <a:t> Leventry</a:t>
                      </a:r>
                    </a:p>
                  </a:txBody>
                  <a:tcPr marL="274320" marR="274320"/>
                </a:tc>
              </a:tr>
            </a:tbl>
          </a:graphicData>
        </a:graphic>
      </p:graphicFrame>
      <p:sp>
        <p:nvSpPr>
          <p:cNvPr id="12" name="Rectangle 11"/>
          <p:cNvSpPr/>
          <p:nvPr/>
        </p:nvSpPr>
        <p:spPr>
          <a:xfrm>
            <a:off x="11353800" y="2734270"/>
            <a:ext cx="4272323" cy="923330"/>
          </a:xfrm>
          <a:prstGeom prst="rect">
            <a:avLst/>
          </a:prstGeom>
          <a:noFill/>
        </p:spPr>
        <p:txBody>
          <a:bodyPr wrap="none" lIns="91440" tIns="45720" rIns="91440" bIns="45720">
            <a:spAutoFit/>
          </a:bodyPr>
          <a:lstStyle/>
          <a:p>
            <a:pPr algn="ctr"/>
            <a:r>
              <a:rPr 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Questions?</a:t>
            </a:r>
            <a:endPar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lap\Desktop\Thesis\Images\20640 BD-PERSP.jpg"/>
          <p:cNvPicPr>
            <a:picLocks noChangeAspect="1" noChangeArrowheads="1"/>
          </p:cNvPicPr>
          <p:nvPr/>
        </p:nvPicPr>
        <p:blipFill>
          <a:blip r:embed="rId3">
            <a:lum bright="24000" contrast="8000"/>
          </a:blip>
          <a:srcRect l="7658" r="4278"/>
          <a:stretch>
            <a:fillRect/>
          </a:stretch>
        </p:blipFill>
        <p:spPr bwMode="auto">
          <a:xfrm>
            <a:off x="11353800" y="2057400"/>
            <a:ext cx="5972050" cy="4114800"/>
          </a:xfrm>
          <a:prstGeom prst="rect">
            <a:avLst/>
          </a:prstGeom>
          <a:noFill/>
        </p:spPr>
      </p:pic>
      <p:sp>
        <p:nvSpPr>
          <p:cNvPr id="2" name="Title 1"/>
          <p:cNvSpPr>
            <a:spLocks noGrp="1"/>
          </p:cNvSpPr>
          <p:nvPr>
            <p:ph type="title"/>
          </p:nvPr>
        </p:nvSpPr>
        <p:spPr/>
        <p:txBody>
          <a:bodyPr/>
          <a:lstStyle/>
          <a:p>
            <a:r>
              <a:rPr lang="en-US" dirty="0" smtClean="0"/>
              <a:t>Presentation Material:</a:t>
            </a:r>
            <a:endParaRPr lang="en-US" dirty="0"/>
          </a:p>
        </p:txBody>
      </p:sp>
      <p:sp>
        <p:nvSpPr>
          <p:cNvPr id="5" name="Footer Placeholder 4"/>
          <p:cNvSpPr>
            <a:spLocks noGrp="1"/>
          </p:cNvSpPr>
          <p:nvPr>
            <p:ph type="ftr" sz="quarter" idx="12"/>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7" name="TextBox 6"/>
          <p:cNvSpPr txBox="1"/>
          <p:nvPr/>
        </p:nvSpPr>
        <p:spPr>
          <a:xfrm>
            <a:off x="9372600" y="685806"/>
            <a:ext cx="8305800" cy="5355310"/>
          </a:xfrm>
          <a:prstGeom prst="rect">
            <a:avLst/>
          </a:prstGeom>
          <a:noFill/>
        </p:spPr>
        <p:txBody>
          <a:bodyPr wrap="square" lIns="91438" tIns="45719" rIns="91438" bIns="45719" rtlCol="0">
            <a:spAutoFit/>
          </a:bodyPr>
          <a:lstStyle/>
          <a:p>
            <a:pPr>
              <a:buFont typeface="Arial" pitchFamily="34" charset="0"/>
              <a:buChar char="•"/>
            </a:pPr>
            <a:r>
              <a:rPr lang="en-US" dirty="0" smtClean="0"/>
              <a:t>Located on Montgomery College Rockville Maryland Campus</a:t>
            </a:r>
          </a:p>
          <a:p>
            <a:pPr lvl="4">
              <a:buFont typeface="Arial" pitchFamily="34" charset="0"/>
              <a:buChar char="•"/>
            </a:pPr>
            <a:endParaRPr lang="en-US" dirty="0" smtClean="0"/>
          </a:p>
          <a:p>
            <a:pPr>
              <a:buFont typeface="Arial" pitchFamily="34" charset="0"/>
              <a:buChar char="•"/>
            </a:pPr>
            <a:r>
              <a:rPr lang="en-US" dirty="0" smtClean="0"/>
              <a:t>Four Stories</a:t>
            </a:r>
          </a:p>
          <a:p>
            <a:pPr>
              <a:buFont typeface="Arial" pitchFamily="34" charset="0"/>
              <a:buChar char="•"/>
            </a:pPr>
            <a:endParaRPr lang="en-US" dirty="0" smtClean="0"/>
          </a:p>
          <a:p>
            <a:pPr>
              <a:buFont typeface="Arial" pitchFamily="34" charset="0"/>
              <a:buChar char="•"/>
            </a:pPr>
            <a:r>
              <a:rPr lang="en-US" dirty="0" smtClean="0"/>
              <a:t>140,700 Square Feet</a:t>
            </a:r>
          </a:p>
          <a:p>
            <a:pPr>
              <a:buFont typeface="Arial" pitchFamily="34" charset="0"/>
              <a:buChar char="•"/>
            </a:pPr>
            <a:endParaRPr lang="en-US" dirty="0" smtClean="0"/>
          </a:p>
          <a:p>
            <a:pPr>
              <a:buFont typeface="Arial" pitchFamily="34" charset="0"/>
              <a:buChar char="•"/>
            </a:pPr>
            <a:r>
              <a:rPr lang="en-US" dirty="0" smtClean="0"/>
              <a:t>Direct Addition to Science East</a:t>
            </a:r>
          </a:p>
          <a:p>
            <a:pPr>
              <a:buFont typeface="Arial" pitchFamily="34" charset="0"/>
              <a:buChar char="•"/>
            </a:pPr>
            <a:endParaRPr lang="en-US" dirty="0" smtClean="0"/>
          </a:p>
          <a:p>
            <a:pPr>
              <a:buFont typeface="Arial" pitchFamily="34" charset="0"/>
              <a:buChar char="•"/>
            </a:pPr>
            <a:r>
              <a:rPr lang="en-US" dirty="0" smtClean="0"/>
              <a:t>Bridge Connected to Science West</a:t>
            </a:r>
          </a:p>
          <a:p>
            <a:pPr>
              <a:buFont typeface="Arial" pitchFamily="34" charset="0"/>
              <a:buChar char="•"/>
            </a:pPr>
            <a:endParaRPr lang="en-US" dirty="0" smtClean="0"/>
          </a:p>
          <a:p>
            <a:pPr>
              <a:buFont typeface="Arial" pitchFamily="34" charset="0"/>
              <a:buChar char="•"/>
            </a:pPr>
            <a:r>
              <a:rPr lang="en-US" dirty="0" smtClean="0"/>
              <a:t>Consists of Laboratories, Classrooms, and Offices</a:t>
            </a:r>
          </a:p>
          <a:p>
            <a:pPr>
              <a:buFont typeface="Arial" pitchFamily="34" charset="0"/>
              <a:buChar char="•"/>
            </a:pPr>
            <a:endParaRPr lang="en-US" dirty="0"/>
          </a:p>
          <a:p>
            <a:pPr>
              <a:buFont typeface="Arial" pitchFamily="34" charset="0"/>
              <a:buChar char="•"/>
            </a:pPr>
            <a:r>
              <a:rPr lang="en-US" dirty="0" smtClean="0"/>
              <a:t> Four Story Atrium			</a:t>
            </a:r>
          </a:p>
          <a:p>
            <a:pPr>
              <a:buFont typeface="Arial" pitchFamily="34" charset="0"/>
              <a:buChar char="•"/>
            </a:pPr>
            <a:endParaRPr lang="en-US" dirty="0"/>
          </a:p>
          <a:p>
            <a:pPr>
              <a:buFont typeface="Arial" pitchFamily="34" charset="0"/>
              <a:buChar char="•"/>
            </a:pPr>
            <a:r>
              <a:rPr lang="en-US" dirty="0" smtClean="0"/>
              <a:t>Roof Observatory with power switch sliding roof</a:t>
            </a:r>
          </a:p>
          <a:p>
            <a:pPr>
              <a:buFont typeface="Arial" pitchFamily="34" charset="0"/>
              <a:buChar char="•"/>
            </a:pPr>
            <a:endParaRPr lang="en-US" dirty="0"/>
          </a:p>
          <a:p>
            <a:pPr>
              <a:buFont typeface="Arial" pitchFamily="34" charset="0"/>
              <a:buChar char="•"/>
            </a:pPr>
            <a:r>
              <a:rPr lang="en-US" dirty="0" smtClean="0"/>
              <a:t>Exterior Amphitheatre</a:t>
            </a:r>
          </a:p>
          <a:p>
            <a:pPr>
              <a:buFont typeface="Arial" pitchFamily="34" charset="0"/>
              <a:buChar char="•"/>
            </a:pPr>
            <a:endParaRPr lang="en-US" dirty="0"/>
          </a:p>
          <a:p>
            <a:pPr>
              <a:buFont typeface="Arial" pitchFamily="34" charset="0"/>
              <a:buChar char="•"/>
            </a:pPr>
            <a:r>
              <a:rPr lang="en-US" dirty="0" smtClean="0"/>
              <a:t>Water Retention Pond</a:t>
            </a:r>
            <a:endParaRPr lang="en-US" dirty="0"/>
          </a:p>
        </p:txBody>
      </p:sp>
      <p:sp>
        <p:nvSpPr>
          <p:cNvPr id="12" name="Text Placeholder 2"/>
          <p:cNvSpPr>
            <a:spLocks noGrp="1"/>
          </p:cNvSpPr>
          <p:nvPr>
            <p:ph type="body" idx="2"/>
          </p:nvPr>
        </p:nvSpPr>
        <p:spPr>
          <a:xfrm>
            <a:off x="1143000" y="1981205"/>
            <a:ext cx="7086600" cy="4144963"/>
          </a:xfrm>
        </p:spPr>
        <p:txBody>
          <a:bodyPr>
            <a:normAutofit/>
          </a:bodyPr>
          <a:lstStyle/>
          <a:p>
            <a:r>
              <a:rPr lang="en-US" b="1" dirty="0" smtClean="0">
                <a:solidFill>
                  <a:schemeClr val="tx2"/>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Material:</a:t>
            </a:r>
            <a:endParaRPr lang="en-US" dirty="0"/>
          </a:p>
        </p:txBody>
      </p:sp>
      <p:sp>
        <p:nvSpPr>
          <p:cNvPr id="3" name="Text Placeholder 2"/>
          <p:cNvSpPr>
            <a:spLocks noGrp="1"/>
          </p:cNvSpPr>
          <p:nvPr>
            <p:ph type="body" idx="2"/>
          </p:nvPr>
        </p:nvSpPr>
        <p:spPr/>
        <p:txBody>
          <a:bodyPr/>
          <a:lstStyle/>
          <a:p>
            <a:r>
              <a:rPr lang="en-US" dirty="0" smtClean="0">
                <a:solidFill>
                  <a:schemeClr val="bg1"/>
                </a:solidFill>
              </a:rPr>
              <a:t>Building Overview</a:t>
            </a:r>
          </a:p>
          <a:p>
            <a:r>
              <a:rPr lang="en-US" b="1" dirty="0" smtClean="0">
                <a:solidFill>
                  <a:schemeClr val="tx2"/>
                </a:solidFill>
              </a:rPr>
              <a:t>Redesign Goals</a:t>
            </a:r>
          </a:p>
          <a:p>
            <a:r>
              <a:rPr lang="en-US" dirty="0" smtClean="0">
                <a:solidFill>
                  <a:schemeClr val="bg1"/>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p:txBody>
      </p:sp>
      <p:sp>
        <p:nvSpPr>
          <p:cNvPr id="5" name="Footer Placeholder 4"/>
          <p:cNvSpPr>
            <a:spLocks noGrp="1"/>
          </p:cNvSpPr>
          <p:nvPr>
            <p:ph type="ftr" sz="quarter" idx="12"/>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pic>
        <p:nvPicPr>
          <p:cNvPr id="9" name="Picture 2"/>
          <p:cNvPicPr>
            <a:picLocks noChangeAspect="1" noChangeArrowheads="1"/>
          </p:cNvPicPr>
          <p:nvPr/>
        </p:nvPicPr>
        <p:blipFill>
          <a:blip r:embed="rId3"/>
          <a:srcRect/>
          <a:stretch>
            <a:fillRect/>
          </a:stretch>
        </p:blipFill>
        <p:spPr bwMode="auto">
          <a:xfrm>
            <a:off x="14294371" y="1314449"/>
            <a:ext cx="2393429" cy="3257551"/>
          </a:xfrm>
          <a:prstGeom prst="rect">
            <a:avLst/>
          </a:prstGeom>
          <a:noFill/>
          <a:ln w="9525">
            <a:noFill/>
            <a:miter lim="800000"/>
            <a:headEnd/>
            <a:tailEnd/>
          </a:ln>
          <a:effectLst/>
        </p:spPr>
      </p:pic>
      <p:sp>
        <p:nvSpPr>
          <p:cNvPr id="10" name="TextBox 9"/>
          <p:cNvSpPr txBox="1"/>
          <p:nvPr/>
        </p:nvSpPr>
        <p:spPr>
          <a:xfrm>
            <a:off x="10331965" y="1340351"/>
            <a:ext cx="3200400" cy="1200327"/>
          </a:xfrm>
          <a:prstGeom prst="rect">
            <a:avLst/>
          </a:prstGeom>
          <a:noFill/>
        </p:spPr>
        <p:txBody>
          <a:bodyPr wrap="square" lIns="91438" tIns="45719" rIns="91438" bIns="45719" rtlCol="0">
            <a:spAutoFit/>
          </a:bodyPr>
          <a:lstStyle/>
          <a:p>
            <a:pPr>
              <a:buFont typeface="Arial" pitchFamily="34" charset="0"/>
              <a:buChar char="•"/>
            </a:pPr>
            <a:endParaRPr lang="en-US" dirty="0" smtClean="0"/>
          </a:p>
          <a:p>
            <a:pPr>
              <a:buFont typeface="Arial" pitchFamily="34" charset="0"/>
              <a:buChar char="•"/>
            </a:pPr>
            <a:r>
              <a:rPr lang="en-US" dirty="0" smtClean="0"/>
              <a:t>Energy Efficiency</a:t>
            </a:r>
          </a:p>
          <a:p>
            <a:pPr>
              <a:buFont typeface="Arial" pitchFamily="34" charset="0"/>
              <a:buChar char="•"/>
            </a:pPr>
            <a:endParaRPr lang="en-US" dirty="0" smtClean="0"/>
          </a:p>
          <a:p>
            <a:pPr>
              <a:buFont typeface="Arial" pitchFamily="34" charset="0"/>
              <a:buChar char="•"/>
            </a:pPr>
            <a:r>
              <a:rPr lang="en-US" dirty="0" smtClean="0"/>
              <a:t>Environmental Impact</a:t>
            </a:r>
          </a:p>
        </p:txBody>
      </p:sp>
      <p:sp>
        <p:nvSpPr>
          <p:cNvPr id="11" name="TextBox 10"/>
          <p:cNvSpPr txBox="1"/>
          <p:nvPr/>
        </p:nvSpPr>
        <p:spPr>
          <a:xfrm>
            <a:off x="10255765" y="940480"/>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System Redesign Goals:</a:t>
            </a:r>
            <a:endParaRPr lang="en-US" sz="2400" u="sng" dirty="0">
              <a:solidFill>
                <a:schemeClr val="tx2">
                  <a:lumMod val="75000"/>
                </a:schemeClr>
              </a:solidFill>
            </a:endParaRPr>
          </a:p>
        </p:txBody>
      </p:sp>
      <p:sp>
        <p:nvSpPr>
          <p:cNvPr id="12" name="TextBox 11"/>
          <p:cNvSpPr txBox="1"/>
          <p:nvPr/>
        </p:nvSpPr>
        <p:spPr>
          <a:xfrm>
            <a:off x="10255765" y="2997880"/>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Original Design Goals:</a:t>
            </a:r>
            <a:endParaRPr lang="en-US" sz="2400" u="sng" dirty="0">
              <a:solidFill>
                <a:schemeClr val="tx2">
                  <a:lumMod val="75000"/>
                </a:schemeClr>
              </a:solidFill>
            </a:endParaRPr>
          </a:p>
        </p:txBody>
      </p:sp>
      <p:sp>
        <p:nvSpPr>
          <p:cNvPr id="13" name="TextBox 12"/>
          <p:cNvSpPr txBox="1"/>
          <p:nvPr/>
        </p:nvSpPr>
        <p:spPr>
          <a:xfrm>
            <a:off x="10331965" y="3378877"/>
            <a:ext cx="3276600" cy="2031323"/>
          </a:xfrm>
          <a:prstGeom prst="rect">
            <a:avLst/>
          </a:prstGeom>
          <a:noFill/>
        </p:spPr>
        <p:txBody>
          <a:bodyPr wrap="square" lIns="91438" tIns="45719" rIns="91438" bIns="45719" rtlCol="0">
            <a:spAutoFit/>
          </a:bodyPr>
          <a:lstStyle/>
          <a:p>
            <a:pPr>
              <a:buFont typeface="Arial" pitchFamily="34" charset="0"/>
              <a:buChar char="•"/>
            </a:pPr>
            <a:endParaRPr lang="en-US" dirty="0" smtClean="0"/>
          </a:p>
          <a:p>
            <a:pPr>
              <a:buFont typeface="Arial" pitchFamily="34" charset="0"/>
              <a:buChar char="•"/>
            </a:pPr>
            <a:r>
              <a:rPr lang="en-US" dirty="0" smtClean="0"/>
              <a:t>Energy Efficiency</a:t>
            </a:r>
          </a:p>
          <a:p>
            <a:pPr>
              <a:buFont typeface="Arial" pitchFamily="34" charset="0"/>
              <a:buChar char="•"/>
            </a:pPr>
            <a:endParaRPr lang="en-US" dirty="0" smtClean="0"/>
          </a:p>
          <a:p>
            <a:pPr>
              <a:buFont typeface="Arial" pitchFamily="34" charset="0"/>
              <a:buChar char="•"/>
            </a:pPr>
            <a:r>
              <a:rPr lang="en-US" dirty="0" smtClean="0"/>
              <a:t>Control Laboratory Contaminants</a:t>
            </a:r>
          </a:p>
          <a:p>
            <a:pPr>
              <a:buFont typeface="Arial" pitchFamily="34" charset="0"/>
              <a:buChar char="•"/>
            </a:pPr>
            <a:endParaRPr lang="en-US" dirty="0" smtClean="0"/>
          </a:p>
          <a:p>
            <a:pPr>
              <a:buFont typeface="Arial" pitchFamily="34" charset="0"/>
              <a:buChar char="•"/>
            </a:pPr>
            <a:r>
              <a:rPr lang="en-US" dirty="0" smtClean="0"/>
              <a:t>Anticipated Expansion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b="1" dirty="0" smtClean="0">
                <a:solidFill>
                  <a:schemeClr val="tx2"/>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pic>
        <p:nvPicPr>
          <p:cNvPr id="7" name="Picture 6" descr="chw schematic.bmp"/>
          <p:cNvPicPr/>
          <p:nvPr/>
        </p:nvPicPr>
        <p:blipFill>
          <a:blip r:embed="rId3"/>
          <a:srcRect l="3222" t="9589" r="5094" b="15068"/>
          <a:stretch>
            <a:fillRect/>
          </a:stretch>
        </p:blipFill>
        <p:spPr>
          <a:xfrm>
            <a:off x="18440400" y="838200"/>
            <a:ext cx="836676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9905999" y="712893"/>
            <a:ext cx="7785652"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Current Central Chilled Water System:</a:t>
            </a:r>
            <a:endParaRPr lang="en-US" sz="2400" u="sng" dirty="0">
              <a:solidFill>
                <a:schemeClr val="tx2">
                  <a:lumMod val="75000"/>
                </a:schemeClr>
              </a:solidFill>
            </a:endParaRPr>
          </a:p>
        </p:txBody>
      </p:sp>
      <p:sp>
        <p:nvSpPr>
          <p:cNvPr id="9" name="TextBox 8"/>
          <p:cNvSpPr txBox="1"/>
          <p:nvPr/>
        </p:nvSpPr>
        <p:spPr>
          <a:xfrm>
            <a:off x="10287000" y="1322487"/>
            <a:ext cx="7162800" cy="5078313"/>
          </a:xfrm>
          <a:prstGeom prst="rect">
            <a:avLst/>
          </a:prstGeom>
          <a:noFill/>
        </p:spPr>
        <p:txBody>
          <a:bodyPr wrap="square" rtlCol="0">
            <a:spAutoFit/>
          </a:bodyPr>
          <a:lstStyle/>
          <a:p>
            <a:r>
              <a:rPr lang="en-US" u="sng" dirty="0" smtClean="0"/>
              <a:t>System in Place: </a:t>
            </a:r>
            <a:br>
              <a:rPr lang="en-US" u="sng" dirty="0" smtClean="0"/>
            </a:br>
            <a:endParaRPr lang="en-US" u="sng" dirty="0" smtClean="0"/>
          </a:p>
          <a:p>
            <a:pPr lvl="1">
              <a:buFont typeface="Arial" pitchFamily="34" charset="0"/>
              <a:buChar char="•"/>
            </a:pPr>
            <a:r>
              <a:rPr lang="en-US" dirty="0" smtClean="0"/>
              <a:t>225 Ton </a:t>
            </a:r>
            <a:r>
              <a:rPr lang="en-US" dirty="0" smtClean="0">
                <a:solidFill>
                  <a:srgbClr val="0070C0"/>
                </a:solidFill>
              </a:rPr>
              <a:t>Chillers</a:t>
            </a:r>
            <a:r>
              <a:rPr lang="en-US" dirty="0" smtClean="0"/>
              <a:t> with VFD</a:t>
            </a:r>
          </a:p>
          <a:p>
            <a:pPr lvl="1">
              <a:buFont typeface="Arial" pitchFamily="34" charset="0"/>
              <a:buChar char="•"/>
            </a:pPr>
            <a:endParaRPr lang="en-US" dirty="0" smtClean="0"/>
          </a:p>
          <a:p>
            <a:pPr lvl="1">
              <a:buFont typeface="Arial" pitchFamily="34" charset="0"/>
              <a:buChar char="•"/>
            </a:pPr>
            <a:r>
              <a:rPr lang="en-US" dirty="0" smtClean="0">
                <a:solidFill>
                  <a:srgbClr val="C00000"/>
                </a:solidFill>
              </a:rPr>
              <a:t>Cooling Tower</a:t>
            </a:r>
          </a:p>
          <a:p>
            <a:pPr lvl="1">
              <a:buFont typeface="Arial" pitchFamily="34" charset="0"/>
              <a:buChar char="•"/>
            </a:pPr>
            <a:endParaRPr lang="en-US" dirty="0" smtClean="0"/>
          </a:p>
          <a:p>
            <a:pPr lvl="1">
              <a:buFont typeface="Arial" pitchFamily="34" charset="0"/>
              <a:buChar char="•"/>
            </a:pPr>
            <a:r>
              <a:rPr lang="en-US" dirty="0" smtClean="0"/>
              <a:t>Two </a:t>
            </a:r>
            <a:r>
              <a:rPr lang="en-US" dirty="0" smtClean="0">
                <a:solidFill>
                  <a:srgbClr val="FFC000"/>
                </a:solidFill>
              </a:rPr>
              <a:t>Condenser Pumps</a:t>
            </a:r>
          </a:p>
          <a:p>
            <a:endParaRPr lang="en-US" dirty="0" smtClean="0"/>
          </a:p>
          <a:p>
            <a:r>
              <a:rPr lang="en-US" u="sng" dirty="0" smtClean="0"/>
              <a:t>Original New Design:</a:t>
            </a:r>
            <a:br>
              <a:rPr lang="en-US" u="sng" dirty="0" smtClean="0"/>
            </a:br>
            <a:endParaRPr lang="en-US" u="sng" dirty="0" smtClean="0"/>
          </a:p>
          <a:p>
            <a:pPr lvl="1">
              <a:buFont typeface="Arial" pitchFamily="34" charset="0"/>
              <a:buChar char="•"/>
            </a:pPr>
            <a:r>
              <a:rPr lang="en-US" dirty="0" smtClean="0"/>
              <a:t>Two 305 Ton </a:t>
            </a:r>
            <a:r>
              <a:rPr lang="en-US" dirty="0" smtClean="0">
                <a:solidFill>
                  <a:srgbClr val="0070C0"/>
                </a:solidFill>
              </a:rPr>
              <a:t>Centrifugal Chillers</a:t>
            </a:r>
          </a:p>
          <a:p>
            <a:pPr lvl="1">
              <a:buFont typeface="Arial" pitchFamily="34" charset="0"/>
              <a:buChar char="•"/>
            </a:pPr>
            <a:endParaRPr lang="en-US" dirty="0" smtClean="0"/>
          </a:p>
          <a:p>
            <a:pPr lvl="1">
              <a:buFont typeface="Arial" pitchFamily="34" charset="0"/>
              <a:buChar char="•"/>
            </a:pPr>
            <a:r>
              <a:rPr lang="en-US" dirty="0" smtClean="0"/>
              <a:t>Two induced draft-cross flow </a:t>
            </a:r>
            <a:r>
              <a:rPr lang="en-US" dirty="0" smtClean="0">
                <a:solidFill>
                  <a:srgbClr val="C00000"/>
                </a:solidFill>
              </a:rPr>
              <a:t>Cooling Towers  </a:t>
            </a:r>
            <a:r>
              <a:rPr lang="en-US" dirty="0" smtClean="0"/>
              <a:t>arranged to share a basin with VFDs</a:t>
            </a:r>
          </a:p>
          <a:p>
            <a:pPr lvl="1">
              <a:buFont typeface="Arial" pitchFamily="34" charset="0"/>
              <a:buChar char="•"/>
            </a:pPr>
            <a:endParaRPr lang="en-US" dirty="0" smtClean="0"/>
          </a:p>
          <a:p>
            <a:pPr lvl="1">
              <a:buFont typeface="Arial" pitchFamily="34" charset="0"/>
              <a:buChar char="•"/>
            </a:pPr>
            <a:r>
              <a:rPr lang="en-US" dirty="0" smtClean="0"/>
              <a:t>Two </a:t>
            </a:r>
            <a:r>
              <a:rPr lang="en-US" dirty="0" smtClean="0">
                <a:solidFill>
                  <a:srgbClr val="7030A0"/>
                </a:solidFill>
              </a:rPr>
              <a:t>Primary</a:t>
            </a:r>
            <a:r>
              <a:rPr lang="en-US" dirty="0" smtClean="0"/>
              <a:t> &amp; </a:t>
            </a:r>
            <a:r>
              <a:rPr lang="en-US" dirty="0" smtClean="0">
                <a:solidFill>
                  <a:srgbClr val="92D050"/>
                </a:solidFill>
              </a:rPr>
              <a:t>Secondary</a:t>
            </a:r>
            <a:r>
              <a:rPr lang="en-US" dirty="0" smtClean="0"/>
              <a:t> Pumps with VFDs</a:t>
            </a:r>
          </a:p>
          <a:p>
            <a:pPr>
              <a:buFont typeface="Arial" pitchFamily="34" charset="0"/>
              <a:buChar char="•"/>
            </a:pPr>
            <a:endParaRPr lang="en-US" dirty="0" smtClean="0"/>
          </a:p>
          <a:p>
            <a:pPr>
              <a:buFont typeface="Arial" pitchFamily="34" charset="0"/>
              <a:buChar char="•"/>
            </a:pPr>
            <a:endParaRPr lang="en-US" dirty="0"/>
          </a:p>
        </p:txBody>
      </p:sp>
      <p:cxnSp>
        <p:nvCxnSpPr>
          <p:cNvPr id="26" name="Straight Arrow Connector 25"/>
          <p:cNvCxnSpPr/>
          <p:nvPr/>
        </p:nvCxnSpPr>
        <p:spPr>
          <a:xfrm rot="5400000" flipH="1" flipV="1">
            <a:off x="23202106" y="3694906"/>
            <a:ext cx="3810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20612894" y="1713706"/>
            <a:ext cx="3810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H="1">
            <a:off x="20878800" y="3960812"/>
            <a:ext cx="3810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2936200" y="1293812"/>
            <a:ext cx="3810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8973800" y="4267200"/>
            <a:ext cx="5334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3317200" y="4267200"/>
            <a:ext cx="5334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3545800" y="5256212"/>
            <a:ext cx="5334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2.59259E-6 L -0.06528 0.00023 " pathEditMode="relative" rAng="0" ptsTypes="AA">
                                      <p:cBhvr>
                                        <p:cTn id="6" dur="2000" fill="hold"/>
                                        <p:tgtEl>
                                          <p:spTgt spid="29"/>
                                        </p:tgtEl>
                                        <p:attrNameLst>
                                          <p:attrName>ppt_x</p:attrName>
                                          <p:attrName>ppt_y</p:attrName>
                                        </p:attrNameLst>
                                      </p:cBhvr>
                                      <p:rCtr x="-33" y="0"/>
                                    </p:animMotion>
                                  </p:childTnLst>
                                </p:cTn>
                              </p:par>
                              <p:par>
                                <p:cTn id="7" presetID="0" presetClass="path" presetSubtype="0" accel="50000" decel="50000" fill="hold" nodeType="withEffect">
                                  <p:stCondLst>
                                    <p:cond delay="0"/>
                                  </p:stCondLst>
                                  <p:childTnLst>
                                    <p:animMotion origin="layout" path="M 6.00926E-5 0.01667 L 6.00926E-5 -0.25 " pathEditMode="relative" ptsTypes="AA">
                                      <p:cBhvr>
                                        <p:cTn id="8" dur="2000" fill="hold"/>
                                        <p:tgtEl>
                                          <p:spTgt spid="2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694 0.00023 L 0.05555 3.7037E-6 " pathEditMode="relative" rAng="0" ptsTypes="AA">
                                      <p:cBhvr>
                                        <p:cTn id="12" dur="2000" fill="hold"/>
                                        <p:tgtEl>
                                          <p:spTgt spid="28"/>
                                        </p:tgtEl>
                                        <p:attrNameLst>
                                          <p:attrName>ppt_x</p:attrName>
                                          <p:attrName>ppt_y</p:attrName>
                                        </p:attrNameLst>
                                      </p:cBhvr>
                                      <p:rCtr x="24" y="0"/>
                                    </p:animMotion>
                                  </p:childTnLst>
                                </p:cTn>
                              </p:par>
                              <p:par>
                                <p:cTn id="13" presetID="0" presetClass="path" presetSubtype="0" accel="50000" decel="50000" fill="hold" nodeType="withEffect">
                                  <p:stCondLst>
                                    <p:cond delay="0"/>
                                  </p:stCondLst>
                                  <p:childTnLst>
                                    <p:animMotion origin="layout" path="M -6.12037E-5 -0.02778 L -6.12037E-5 0.28333 " pathEditMode="relative" ptsTypes="AA">
                                      <p:cBhvr>
                                        <p:cTn id="14" dur="2000" fill="hold"/>
                                        <p:tgtEl>
                                          <p:spTgt spid="2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1.11111E-6 3.33333E-6 L 0.075 3.33333E-6 " pathEditMode="relative" ptsTypes="AA">
                                      <p:cBhvr>
                                        <p:cTn id="18" dur="2000" fill="hold"/>
                                        <p:tgtEl>
                                          <p:spTgt spid="31"/>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4.44444E-6 -1.48148E-6 L 0.10278 -1.48148E-6 " pathEditMode="relative" ptsTypes="AA">
                                      <p:cBhvr>
                                        <p:cTn id="20" dur="2000" fill="hold"/>
                                        <p:tgtEl>
                                          <p:spTgt spid="3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8.88889E-6 -1.48148E-6 L -0.08889 -1.48148E-6 " pathEditMode="relative" ptsTypes="AA">
                                      <p:cBhvr>
                                        <p:cTn id="22" dur="2000" fill="hold"/>
                                        <p:tgtEl>
                                          <p:spTgt spid="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b="1" dirty="0" smtClean="0">
                <a:solidFill>
                  <a:schemeClr val="tx2"/>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pic>
        <p:nvPicPr>
          <p:cNvPr id="10" name="Picture 9" descr="Hot Water Schematic.bmp"/>
          <p:cNvPicPr/>
          <p:nvPr/>
        </p:nvPicPr>
        <p:blipFill>
          <a:blip r:embed="rId3"/>
          <a:srcRect t="9793" b="17741"/>
          <a:stretch>
            <a:fillRect/>
          </a:stretch>
        </p:blipFill>
        <p:spPr>
          <a:xfrm>
            <a:off x="18722545" y="990600"/>
            <a:ext cx="7871255" cy="3733800"/>
          </a:xfrm>
          <a:prstGeom prst="rect">
            <a:avLst/>
          </a:prstGeom>
          <a:ln>
            <a:solidFill>
              <a:schemeClr val="tx1"/>
            </a:solidFill>
          </a:ln>
          <a:effectLst>
            <a:outerShdw blurRad="292100" dist="139700" dir="2700000" algn="tl" rotWithShape="0">
              <a:srgbClr val="333333">
                <a:alpha val="65000"/>
              </a:srgbClr>
            </a:outerShdw>
          </a:effectLst>
        </p:spPr>
      </p:pic>
      <p:sp>
        <p:nvSpPr>
          <p:cNvPr id="11" name="TextBox 10"/>
          <p:cNvSpPr txBox="1"/>
          <p:nvPr/>
        </p:nvSpPr>
        <p:spPr>
          <a:xfrm>
            <a:off x="10134600" y="914400"/>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Current Central Hot Water System:</a:t>
            </a:r>
            <a:endParaRPr lang="en-US" sz="2400" u="sng" dirty="0">
              <a:solidFill>
                <a:schemeClr val="tx2">
                  <a:lumMod val="75000"/>
                </a:schemeClr>
              </a:solidFill>
            </a:endParaRPr>
          </a:p>
        </p:txBody>
      </p:sp>
      <p:sp>
        <p:nvSpPr>
          <p:cNvPr id="12" name="TextBox 11"/>
          <p:cNvSpPr txBox="1"/>
          <p:nvPr/>
        </p:nvSpPr>
        <p:spPr>
          <a:xfrm>
            <a:off x="10668000" y="1723072"/>
            <a:ext cx="5562600" cy="1477328"/>
          </a:xfrm>
          <a:prstGeom prst="rect">
            <a:avLst/>
          </a:prstGeom>
          <a:noFill/>
        </p:spPr>
        <p:txBody>
          <a:bodyPr wrap="square" rtlCol="0">
            <a:spAutoFit/>
          </a:bodyPr>
          <a:lstStyle/>
          <a:p>
            <a:pPr>
              <a:buFont typeface="Arial" pitchFamily="34" charset="0"/>
              <a:buChar char="•"/>
            </a:pPr>
            <a:r>
              <a:rPr lang="en-US" dirty="0" smtClean="0"/>
              <a:t>Two 3 Million BTU 87% operating efficiency </a:t>
            </a:r>
            <a:r>
              <a:rPr lang="en-US" dirty="0" smtClean="0">
                <a:solidFill>
                  <a:srgbClr val="C00000"/>
                </a:solidFill>
              </a:rPr>
              <a:t>Boilers</a:t>
            </a:r>
          </a:p>
          <a:p>
            <a:pPr>
              <a:buFont typeface="Arial" pitchFamily="34" charset="0"/>
              <a:buChar char="•"/>
            </a:pPr>
            <a:endParaRPr lang="en-US" dirty="0" smtClean="0">
              <a:solidFill>
                <a:srgbClr val="C00000"/>
              </a:solidFill>
            </a:endParaRPr>
          </a:p>
          <a:p>
            <a:pPr marL="0" lvl="1">
              <a:buFont typeface="Arial" pitchFamily="34" charset="0"/>
              <a:buChar char="•"/>
            </a:pPr>
            <a:r>
              <a:rPr lang="en-US" dirty="0" smtClean="0"/>
              <a:t>Two </a:t>
            </a:r>
            <a:r>
              <a:rPr lang="en-US" dirty="0" smtClean="0">
                <a:solidFill>
                  <a:srgbClr val="FFC000"/>
                </a:solidFill>
              </a:rPr>
              <a:t>Distribution</a:t>
            </a:r>
            <a:r>
              <a:rPr lang="en-US" dirty="0" smtClean="0"/>
              <a:t> &amp; </a:t>
            </a:r>
            <a:r>
              <a:rPr lang="en-US" dirty="0" smtClean="0">
                <a:solidFill>
                  <a:srgbClr val="7030A0"/>
                </a:solidFill>
              </a:rPr>
              <a:t>Campus Distribution  </a:t>
            </a:r>
            <a:r>
              <a:rPr lang="en-US" dirty="0" smtClean="0"/>
              <a:t>Pumps</a:t>
            </a:r>
          </a:p>
          <a:p>
            <a:pPr marL="0" lvl="1">
              <a:buFont typeface="Arial" pitchFamily="34" charset="0"/>
              <a:buChar char="•"/>
            </a:pPr>
            <a:endParaRPr lang="en-US" dirty="0" smtClean="0"/>
          </a:p>
          <a:p>
            <a:pPr marL="0" lvl="1">
              <a:buFont typeface="Arial" pitchFamily="34" charset="0"/>
              <a:buChar char="•"/>
            </a:pPr>
            <a:r>
              <a:rPr lang="en-US" dirty="0" smtClean="0"/>
              <a:t>No Boiler Pumps</a:t>
            </a:r>
          </a:p>
        </p:txBody>
      </p:sp>
      <p:cxnSp>
        <p:nvCxnSpPr>
          <p:cNvPr id="8" name="Straight Arrow Connector 7"/>
          <p:cNvCxnSpPr/>
          <p:nvPr/>
        </p:nvCxnSpPr>
        <p:spPr>
          <a:xfrm rot="10800000">
            <a:off x="21564600" y="2209800"/>
            <a:ext cx="3048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H="1">
            <a:off x="19202400" y="3505200"/>
            <a:ext cx="3048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8898394" y="2361406"/>
            <a:ext cx="3048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a:off x="22021006" y="3275806"/>
            <a:ext cx="3048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2326600" y="3352006"/>
            <a:ext cx="3048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H="1" flipV="1">
            <a:off x="22479000" y="2133600"/>
            <a:ext cx="3048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25451594" y="2361406"/>
            <a:ext cx="3048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5298400" y="3579812"/>
            <a:ext cx="3048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0.01111 L -4.44444E-6 -0.15556 " pathEditMode="relative" ptsTypes="AA">
                                      <p:cBhvr>
                                        <p:cTn id="6" dur="2000" fill="hold"/>
                                        <p:tgtEl>
                                          <p:spTgt spid="2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2.22222E-6 -1.11111E-6 L 0.08055 -1.11111E-6 " pathEditMode="relative" ptsTypes="AA">
                                      <p:cBhvr>
                                        <p:cTn id="8" dur="2000" fill="hold"/>
                                        <p:tgtEl>
                                          <p:spTgt spid="21"/>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6.12037E-5 -4.44444E-6 L -6.12037E-5 0.15556 " pathEditMode="relative" ptsTypes="AA">
                                      <p:cBhvr>
                                        <p:cTn id="10" dur="2000" fill="hold"/>
                                        <p:tgtEl>
                                          <p:spTgt spid="22"/>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00556 -0.02199 L -0.08055 -0.02199 " pathEditMode="relative" ptsTypes="AA">
                                      <p:cBhvr>
                                        <p:cTn id="12" dur="2000" fill="hold"/>
                                        <p:tgtEl>
                                          <p:spTgt spid="23"/>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3.33333E-6 -2.22222E-6 L -0.05 -2.22222E-6 " pathEditMode="relative" ptsTypes="AA">
                                      <p:cBhvr>
                                        <p:cTn id="16" dur="2000" fill="hold"/>
                                        <p:tgtEl>
                                          <p:spTgt spid="8"/>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6.23148E-5 -4.44444E-6 L -6.23148E-5 0.13334 " pathEditMode="relative" ptsTypes="AA">
                                      <p:cBhvr>
                                        <p:cTn id="18" dur="2000" fill="hold"/>
                                        <p:tgtEl>
                                          <p:spTgt spid="17"/>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2.22222E-6 -1.11111E-6 L 0.07778 -1.11111E-6 " pathEditMode="relative" ptsTypes="AA">
                                      <p:cBhvr>
                                        <p:cTn id="20" dur="2000" fill="hold"/>
                                        <p:tgtEl>
                                          <p:spTgt spid="16"/>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5.4537E-5 0.01111 L 5.4537E-5 -0.12222 " pathEditMode="relative" ptsTypes="AA">
                                      <p:cBhvr>
                                        <p:cTn id="22"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b="1" dirty="0" smtClean="0">
                <a:solidFill>
                  <a:schemeClr val="tx2"/>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pic>
        <p:nvPicPr>
          <p:cNvPr id="10" name="Picture 9" descr="Hot Water Schematic.bmp"/>
          <p:cNvPicPr/>
          <p:nvPr/>
        </p:nvPicPr>
        <p:blipFill>
          <a:blip r:embed="rId3"/>
          <a:srcRect t="9793" b="17741"/>
          <a:stretch>
            <a:fillRect/>
          </a:stretch>
        </p:blipFill>
        <p:spPr>
          <a:xfrm>
            <a:off x="18516600" y="685800"/>
            <a:ext cx="3855309" cy="1828800"/>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9524999" y="609606"/>
            <a:ext cx="6368142"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Current Central Air Handling System:</a:t>
            </a:r>
            <a:endParaRPr lang="en-US" sz="2400" u="sng" dirty="0">
              <a:solidFill>
                <a:schemeClr val="tx2">
                  <a:lumMod val="75000"/>
                </a:schemeClr>
              </a:solidFill>
            </a:endParaRPr>
          </a:p>
        </p:txBody>
      </p:sp>
      <p:sp>
        <p:nvSpPr>
          <p:cNvPr id="8" name="TextBox 7"/>
          <p:cNvSpPr txBox="1"/>
          <p:nvPr/>
        </p:nvSpPr>
        <p:spPr>
          <a:xfrm>
            <a:off x="9220200" y="1066800"/>
            <a:ext cx="8915400" cy="4524315"/>
          </a:xfrm>
          <a:prstGeom prst="rect">
            <a:avLst/>
          </a:prstGeom>
          <a:noFill/>
        </p:spPr>
        <p:txBody>
          <a:bodyPr wrap="square" rtlCol="0">
            <a:spAutoFit/>
          </a:bodyPr>
          <a:lstStyle/>
          <a:p>
            <a:pPr lvl="1">
              <a:buFont typeface="Arial" pitchFamily="34" charset="0"/>
              <a:buChar char="•"/>
            </a:pPr>
            <a:r>
              <a:rPr lang="en-US" dirty="0" smtClean="0"/>
              <a:t>Two VAV </a:t>
            </a:r>
            <a:r>
              <a:rPr lang="en-US" dirty="0" smtClean="0">
                <a:solidFill>
                  <a:srgbClr val="00B050"/>
                </a:solidFill>
              </a:rPr>
              <a:t>Rooftop Units </a:t>
            </a:r>
            <a:r>
              <a:rPr lang="en-US" dirty="0" err="1" smtClean="0"/>
              <a:t>manifolded</a:t>
            </a:r>
            <a:r>
              <a:rPr lang="en-US" dirty="0" smtClean="0"/>
              <a:t> together by a common discharge plenum</a:t>
            </a:r>
            <a:br>
              <a:rPr lang="en-US" dirty="0" smtClean="0"/>
            </a:br>
            <a:endParaRPr lang="en-US" dirty="0" smtClean="0"/>
          </a:p>
          <a:p>
            <a:pPr lvl="2">
              <a:buFont typeface="Arial" pitchFamily="34" charset="0"/>
              <a:buChar char="•"/>
            </a:pPr>
            <a:r>
              <a:rPr lang="en-US" dirty="0" smtClean="0"/>
              <a:t>Dual Supply Fans</a:t>
            </a:r>
          </a:p>
          <a:p>
            <a:pPr lvl="2">
              <a:buFont typeface="Arial" pitchFamily="34" charset="0"/>
              <a:buChar char="•"/>
            </a:pPr>
            <a:endParaRPr lang="en-US" dirty="0" smtClean="0"/>
          </a:p>
          <a:p>
            <a:pPr lvl="2">
              <a:buFont typeface="Arial" pitchFamily="34" charset="0"/>
              <a:buChar char="•"/>
            </a:pPr>
            <a:r>
              <a:rPr lang="en-US" dirty="0" smtClean="0"/>
              <a:t>Isolation Dampers to isolate one unit from the rest of the system</a:t>
            </a:r>
          </a:p>
          <a:p>
            <a:pPr lvl="2">
              <a:buFont typeface="Arial" pitchFamily="34" charset="0"/>
              <a:buChar char="•"/>
            </a:pPr>
            <a:endParaRPr lang="en-US" dirty="0" smtClean="0"/>
          </a:p>
          <a:p>
            <a:pPr lvl="2">
              <a:buFont typeface="Arial" pitchFamily="34" charset="0"/>
              <a:buChar char="•"/>
            </a:pPr>
            <a:r>
              <a:rPr lang="en-US" dirty="0" smtClean="0"/>
              <a:t>No Return Fan</a:t>
            </a:r>
          </a:p>
          <a:p>
            <a:pPr lvl="2">
              <a:buFont typeface="Arial" pitchFamily="34" charset="0"/>
              <a:buChar char="•"/>
            </a:pPr>
            <a:endParaRPr lang="en-US" dirty="0" smtClean="0"/>
          </a:p>
          <a:p>
            <a:pPr lvl="2">
              <a:buFont typeface="Arial" pitchFamily="34" charset="0"/>
              <a:buChar char="•"/>
            </a:pPr>
            <a:r>
              <a:rPr lang="en-US" dirty="0" smtClean="0"/>
              <a:t>Return Air Damper maintains building pressure</a:t>
            </a:r>
          </a:p>
          <a:p>
            <a:pPr lvl="2"/>
            <a:endParaRPr lang="en-US" dirty="0" smtClean="0"/>
          </a:p>
          <a:p>
            <a:pPr lvl="2">
              <a:buFont typeface="Arial" pitchFamily="34" charset="0"/>
              <a:buChar char="•"/>
            </a:pPr>
            <a:r>
              <a:rPr lang="en-US" dirty="0" smtClean="0"/>
              <a:t>Heating and Cooling Coils</a:t>
            </a:r>
          </a:p>
          <a:p>
            <a:pPr lvl="2">
              <a:buFont typeface="Arial" pitchFamily="34" charset="0"/>
              <a:buChar char="•"/>
            </a:pPr>
            <a:endParaRPr lang="en-US" dirty="0" smtClean="0"/>
          </a:p>
          <a:p>
            <a:pPr lvl="2">
              <a:buFont typeface="Arial" pitchFamily="34" charset="0"/>
              <a:buChar char="•"/>
            </a:pPr>
            <a:r>
              <a:rPr lang="en-US" dirty="0" smtClean="0"/>
              <a:t>Heat Recovery Coil</a:t>
            </a:r>
            <a:br>
              <a:rPr lang="en-US" dirty="0" smtClean="0"/>
            </a:br>
            <a:endParaRPr lang="en-US" dirty="0" smtClean="0"/>
          </a:p>
          <a:p>
            <a:pPr lvl="1">
              <a:buFont typeface="Arial" pitchFamily="34" charset="0"/>
              <a:buChar char="•"/>
            </a:pPr>
            <a:r>
              <a:rPr lang="en-US" dirty="0" smtClean="0"/>
              <a:t>Local Reheat Coils at Rooms</a:t>
            </a:r>
          </a:p>
          <a:p>
            <a:pPr lvl="2">
              <a:buFont typeface="Arial" pitchFamily="34" charset="0"/>
              <a:buChar char="•"/>
            </a:pPr>
            <a:endParaRPr lang="en-US" dirty="0" smtClean="0"/>
          </a:p>
        </p:txBody>
      </p:sp>
      <p:pic>
        <p:nvPicPr>
          <p:cNvPr id="9" name="Picture 8" descr="chw schematic.bmp"/>
          <p:cNvPicPr/>
          <p:nvPr/>
        </p:nvPicPr>
        <p:blipFill>
          <a:blip r:embed="rId4"/>
          <a:srcRect l="3222" t="9589" r="5094" b="15068"/>
          <a:stretch>
            <a:fillRect/>
          </a:stretch>
        </p:blipFill>
        <p:spPr>
          <a:xfrm>
            <a:off x="23088600" y="685800"/>
            <a:ext cx="3398521" cy="1888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p:nvPr/>
        </p:nvPicPr>
        <p:blipFill>
          <a:blip r:embed="rId5"/>
          <a:srcRect l="8749" t="11511" r="1875" b="5200"/>
          <a:stretch>
            <a:fillRect/>
          </a:stretch>
        </p:blipFill>
        <p:spPr bwMode="auto">
          <a:xfrm>
            <a:off x="20529308" y="2877331"/>
            <a:ext cx="4388092" cy="3066269"/>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3" name="Text Placeholder 2"/>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b="1" dirty="0" smtClean="0">
                <a:solidFill>
                  <a:schemeClr val="tx2"/>
                </a:solidFill>
              </a:rPr>
              <a:t>Current Mechanical System</a:t>
            </a:r>
          </a:p>
          <a:p>
            <a:r>
              <a:rPr lang="en-US" dirty="0" smtClean="0">
                <a:solidFill>
                  <a:schemeClr val="bg1"/>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p:txBody>
      </p:sp>
      <p:sp>
        <p:nvSpPr>
          <p:cNvPr id="8" name="TextBox 7"/>
          <p:cNvSpPr txBox="1"/>
          <p:nvPr/>
        </p:nvSpPr>
        <p:spPr>
          <a:xfrm>
            <a:off x="9677400" y="774686"/>
            <a:ext cx="704589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Current Central Exhaust System:</a:t>
            </a:r>
            <a:endParaRPr lang="en-US" sz="2400" u="sng" dirty="0">
              <a:solidFill>
                <a:schemeClr val="tx2">
                  <a:lumMod val="75000"/>
                </a:schemeClr>
              </a:solidFill>
            </a:endParaRPr>
          </a:p>
        </p:txBody>
      </p:sp>
      <p:sp>
        <p:nvSpPr>
          <p:cNvPr id="6" name="TextBox 5"/>
          <p:cNvSpPr txBox="1"/>
          <p:nvPr/>
        </p:nvSpPr>
        <p:spPr>
          <a:xfrm>
            <a:off x="9906001" y="1536680"/>
            <a:ext cx="6857999" cy="3693319"/>
          </a:xfrm>
          <a:prstGeom prst="rect">
            <a:avLst/>
          </a:prstGeom>
          <a:noFill/>
        </p:spPr>
        <p:txBody>
          <a:bodyPr wrap="square" rtlCol="0">
            <a:spAutoFit/>
          </a:bodyPr>
          <a:lstStyle/>
          <a:p>
            <a:pPr>
              <a:buFont typeface="Arial" pitchFamily="34" charset="0"/>
              <a:buChar char="•"/>
            </a:pPr>
            <a:r>
              <a:rPr lang="en-US" dirty="0" smtClean="0"/>
              <a:t>Four high plume Exhaust Fans connected by common plenum</a:t>
            </a:r>
          </a:p>
          <a:p>
            <a:endParaRPr lang="en-US" dirty="0" smtClean="0"/>
          </a:p>
          <a:p>
            <a:pPr lvl="1">
              <a:buFont typeface="Arial" pitchFamily="34" charset="0"/>
              <a:buChar char="•"/>
            </a:pPr>
            <a:r>
              <a:rPr lang="en-US" dirty="0" smtClean="0"/>
              <a:t>Maintain Negative pressure in the Exhaust Plenum and Laboratories</a:t>
            </a:r>
          </a:p>
          <a:p>
            <a:pPr lvl="1"/>
            <a:endParaRPr lang="en-US" dirty="0" smtClean="0"/>
          </a:p>
          <a:p>
            <a:pPr lvl="1">
              <a:buFont typeface="Arial" pitchFamily="34" charset="0"/>
              <a:buChar char="•"/>
            </a:pPr>
            <a:r>
              <a:rPr lang="en-US" dirty="0" smtClean="0"/>
              <a:t>Constant Volume/fan; Variable Volume for the building</a:t>
            </a:r>
          </a:p>
          <a:p>
            <a:pPr lvl="1"/>
            <a:endParaRPr lang="en-US" dirty="0" smtClean="0"/>
          </a:p>
          <a:p>
            <a:pPr marL="0" lvl="2">
              <a:buFont typeface="Arial" pitchFamily="34" charset="0"/>
              <a:buChar char="•"/>
            </a:pPr>
            <a:r>
              <a:rPr lang="en-US" dirty="0" smtClean="0"/>
              <a:t>Make-up  Air Damper in Exhaust Plenum to maintain a constant exhaust flow rate</a:t>
            </a:r>
          </a:p>
          <a:p>
            <a:pPr marL="0" lvl="2">
              <a:buFont typeface="Arial" pitchFamily="34" charset="0"/>
              <a:buChar char="•"/>
            </a:pPr>
            <a:endParaRPr lang="en-US" dirty="0" smtClean="0"/>
          </a:p>
          <a:p>
            <a:pPr marL="0" lvl="2">
              <a:buFont typeface="Arial" pitchFamily="34" charset="0"/>
              <a:buChar char="•"/>
            </a:pPr>
            <a:r>
              <a:rPr lang="en-US" dirty="0" smtClean="0"/>
              <a:t>Dampers within plenum normally open that maintains remote duct static pressure</a:t>
            </a:r>
          </a:p>
          <a:p>
            <a:pPr marL="0" lvl="2">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lgn="ctr" rtl="0">
              <a:defRPr/>
            </a:pPr>
            <a:r>
              <a:rPr lang="en-US" smtClean="0">
                <a:solidFill>
                  <a:prstClr val="white">
                    <a:tint val="75000"/>
                  </a:prstClr>
                </a:solidFill>
                <a:effectLst>
                  <a:glow rad="228600">
                    <a:schemeClr val="accent5">
                      <a:satMod val="175000"/>
                      <a:alpha val="40000"/>
                    </a:schemeClr>
                  </a:glow>
                  <a:outerShdw blurRad="50800" dist="38100" dir="2700000" algn="tl" rotWithShape="0">
                    <a:prstClr val="black">
                      <a:alpha val="40000"/>
                    </a:prstClr>
                  </a:outerShdw>
                </a:effectLst>
                <a:latin typeface="Calibri"/>
              </a:rPr>
              <a:t>AMY LEVENTRY</a:t>
            </a:r>
            <a:r>
              <a:rPr lang="en-US" smtClean="0">
                <a:solidFill>
                  <a:prstClr val="white">
                    <a:tint val="75000"/>
                  </a:prstClr>
                </a:solidFill>
                <a:effectLst>
                  <a:reflection blurRad="6350" stA="60000" endA="900" endPos="58000" dir="5400000" sy="-100000" algn="bl" rotWithShape="0"/>
                </a:effectLst>
                <a:latin typeface="Calibri"/>
              </a:rPr>
              <a:t>	</a:t>
            </a:r>
            <a:endParaRPr lang="en-US" dirty="0">
              <a:solidFill>
                <a:prstClr val="white">
                  <a:tint val="75000"/>
                </a:prstClr>
              </a:solidFill>
              <a:effectLst>
                <a:reflection blurRad="6350" stA="60000" endA="900" endPos="58000" dir="5400000" sy="-100000" algn="bl" rotWithShape="0"/>
              </a:effectLst>
              <a:latin typeface="Calibri"/>
            </a:endParaRPr>
          </a:p>
        </p:txBody>
      </p:sp>
      <p:sp>
        <p:nvSpPr>
          <p:cNvPr id="5" name="Text Placeholder 4"/>
          <p:cNvSpPr>
            <a:spLocks noGrp="1"/>
          </p:cNvSpPr>
          <p:nvPr>
            <p:ph type="body" idx="2"/>
          </p:nvPr>
        </p:nvSpPr>
        <p:spPr/>
        <p:txBody>
          <a:bodyPr/>
          <a:lstStyle/>
          <a:p>
            <a:r>
              <a:rPr lang="en-US" dirty="0" smtClean="0">
                <a:solidFill>
                  <a:schemeClr val="bg1"/>
                </a:solidFill>
              </a:rPr>
              <a:t>Building Overview</a:t>
            </a:r>
          </a:p>
          <a:p>
            <a:r>
              <a:rPr lang="en-US" dirty="0" smtClean="0">
                <a:solidFill>
                  <a:schemeClr val="bg1"/>
                </a:solidFill>
              </a:rPr>
              <a:t>Redesign Goals</a:t>
            </a:r>
          </a:p>
          <a:p>
            <a:r>
              <a:rPr lang="en-US" dirty="0" smtClean="0">
                <a:solidFill>
                  <a:schemeClr val="bg1"/>
                </a:solidFill>
              </a:rPr>
              <a:t>Current Mechanical System</a:t>
            </a:r>
          </a:p>
          <a:p>
            <a:r>
              <a:rPr lang="en-US" b="1" dirty="0" smtClean="0">
                <a:solidFill>
                  <a:schemeClr val="tx2"/>
                </a:solidFill>
              </a:rPr>
              <a:t>Mechanical System Redesign</a:t>
            </a:r>
          </a:p>
          <a:p>
            <a:r>
              <a:rPr lang="en-US" dirty="0" smtClean="0">
                <a:solidFill>
                  <a:schemeClr val="bg1"/>
                </a:solidFill>
              </a:rPr>
              <a:t>Lighting Redesign</a:t>
            </a:r>
          </a:p>
          <a:p>
            <a:r>
              <a:rPr lang="en-US" dirty="0" smtClean="0">
                <a:solidFill>
                  <a:schemeClr val="bg1"/>
                </a:solidFill>
              </a:rPr>
              <a:t>Acoustic Impact</a:t>
            </a:r>
          </a:p>
          <a:p>
            <a:r>
              <a:rPr lang="en-US" dirty="0" smtClean="0">
                <a:solidFill>
                  <a:schemeClr val="bg1"/>
                </a:solidFill>
              </a:rPr>
              <a:t>Energy Savings</a:t>
            </a:r>
          </a:p>
          <a:p>
            <a:r>
              <a:rPr lang="en-US" dirty="0" smtClean="0">
                <a:solidFill>
                  <a:schemeClr val="bg1"/>
                </a:solidFill>
              </a:rPr>
              <a:t>Cost Analysis</a:t>
            </a:r>
          </a:p>
          <a:p>
            <a:r>
              <a:rPr lang="en-US" dirty="0" smtClean="0">
                <a:solidFill>
                  <a:schemeClr val="bg1"/>
                </a:solidFill>
              </a:rPr>
              <a:t>Conclusions</a:t>
            </a:r>
          </a:p>
          <a:p>
            <a:endParaRPr lang="en-US" dirty="0"/>
          </a:p>
        </p:txBody>
      </p:sp>
      <p:sp>
        <p:nvSpPr>
          <p:cNvPr id="11" name="TextBox 10"/>
          <p:cNvSpPr txBox="1"/>
          <p:nvPr/>
        </p:nvSpPr>
        <p:spPr>
          <a:xfrm>
            <a:off x="9601200" y="609606"/>
            <a:ext cx="5715000" cy="461663"/>
          </a:xfrm>
          <a:prstGeom prst="rect">
            <a:avLst/>
          </a:prstGeom>
          <a:noFill/>
        </p:spPr>
        <p:txBody>
          <a:bodyPr wrap="square" lIns="91438" tIns="45719" rIns="91438" bIns="45719" rtlCol="0">
            <a:spAutoFit/>
          </a:bodyPr>
          <a:lstStyle/>
          <a:p>
            <a:r>
              <a:rPr lang="en-US" sz="2400" u="sng" dirty="0" smtClean="0">
                <a:solidFill>
                  <a:schemeClr val="tx2">
                    <a:lumMod val="75000"/>
                  </a:schemeClr>
                </a:solidFill>
              </a:rPr>
              <a:t>Geothermal Systems:</a:t>
            </a:r>
            <a:endParaRPr lang="en-US" sz="2400" u="sng" dirty="0">
              <a:solidFill>
                <a:schemeClr val="tx2">
                  <a:lumMod val="75000"/>
                </a:schemeClr>
              </a:solidFill>
            </a:endParaRPr>
          </a:p>
        </p:txBody>
      </p:sp>
      <p:pic>
        <p:nvPicPr>
          <p:cNvPr id="12" name="Picture 11"/>
          <p:cNvPicPr/>
          <p:nvPr/>
        </p:nvPicPr>
        <p:blipFill>
          <a:blip r:embed="rId3"/>
          <a:srcRect/>
          <a:stretch>
            <a:fillRect/>
          </a:stretch>
        </p:blipFill>
        <p:spPr bwMode="auto">
          <a:xfrm>
            <a:off x="11811000" y="3124200"/>
            <a:ext cx="3733800" cy="2777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9525000" y="1295400"/>
            <a:ext cx="8001000" cy="1477325"/>
          </a:xfrm>
          <a:prstGeom prst="rect">
            <a:avLst/>
          </a:prstGeom>
          <a:noFill/>
        </p:spPr>
        <p:txBody>
          <a:bodyPr wrap="square" lIns="91438" tIns="45719" rIns="91438" bIns="45719" rtlCol="0">
            <a:spAutoFit/>
          </a:bodyPr>
          <a:lstStyle/>
          <a:p>
            <a:pPr>
              <a:buFont typeface="Arial" pitchFamily="34" charset="0"/>
              <a:buChar char="•"/>
            </a:pPr>
            <a:r>
              <a:rPr lang="en-US" dirty="0" smtClean="0"/>
              <a:t>Moves Heat Energy</a:t>
            </a:r>
          </a:p>
          <a:p>
            <a:pPr>
              <a:buFont typeface="Arial" pitchFamily="34" charset="0"/>
              <a:buChar char="•"/>
            </a:pPr>
            <a:endParaRPr lang="en-US" dirty="0" smtClean="0"/>
          </a:p>
          <a:p>
            <a:pPr>
              <a:buFont typeface="Arial" pitchFamily="34" charset="0"/>
              <a:buChar char="•"/>
            </a:pPr>
            <a:r>
              <a:rPr lang="en-US" dirty="0" smtClean="0"/>
              <a:t>Utilizes a heat sink to take or expel heat energy</a:t>
            </a:r>
          </a:p>
          <a:p>
            <a:pPr>
              <a:buFont typeface="Arial" pitchFamily="34" charset="0"/>
              <a:buChar char="•"/>
            </a:pPr>
            <a:endParaRPr lang="en-US" dirty="0" smtClean="0"/>
          </a:p>
          <a:p>
            <a:pPr>
              <a:buFont typeface="Arial" pitchFamily="34" charset="0"/>
              <a:buChar char="•"/>
            </a:pPr>
            <a:r>
              <a:rPr lang="en-US" dirty="0" smtClean="0"/>
              <a:t>Open and closed loop system types</a:t>
            </a:r>
          </a:p>
        </p:txBody>
      </p:sp>
      <p:pic>
        <p:nvPicPr>
          <p:cNvPr id="17" name="Picture 16"/>
          <p:cNvPicPr/>
          <p:nvPr/>
        </p:nvPicPr>
        <p:blipFill>
          <a:blip r:embed="rId4"/>
          <a:srcRect/>
          <a:stretch>
            <a:fillRect/>
          </a:stretch>
        </p:blipFill>
        <p:spPr bwMode="auto">
          <a:xfrm>
            <a:off x="20932860" y="2667000"/>
            <a:ext cx="375594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18745200" y="914400"/>
            <a:ext cx="7848600" cy="1477328"/>
          </a:xfrm>
          <a:prstGeom prst="rect">
            <a:avLst/>
          </a:prstGeom>
          <a:noFill/>
        </p:spPr>
        <p:txBody>
          <a:bodyPr wrap="square" rtlCol="0">
            <a:spAutoFit/>
          </a:bodyPr>
          <a:lstStyle/>
          <a:p>
            <a:pPr>
              <a:buFont typeface="Arial" pitchFamily="34" charset="0"/>
              <a:buChar char="•"/>
            </a:pPr>
            <a:r>
              <a:rPr lang="en-US" dirty="0" smtClean="0"/>
              <a:t>Earth’s solar energy is absorbed into the ground in the form of heat energy</a:t>
            </a:r>
          </a:p>
          <a:p>
            <a:pPr>
              <a:buFont typeface="Arial" pitchFamily="34" charset="0"/>
              <a:buChar char="•"/>
            </a:pPr>
            <a:endParaRPr lang="en-US" dirty="0" smtClean="0"/>
          </a:p>
          <a:p>
            <a:pPr>
              <a:buFont typeface="Arial" pitchFamily="34" charset="0"/>
              <a:buChar char="•"/>
            </a:pPr>
            <a:r>
              <a:rPr lang="en-US" dirty="0" smtClean="0"/>
              <a:t>Open loop systems use a water source as the heat sink</a:t>
            </a:r>
          </a:p>
          <a:p>
            <a:pPr>
              <a:buFont typeface="Arial" pitchFamily="34" charset="0"/>
              <a:buChar char="•"/>
            </a:pPr>
            <a:endParaRPr lang="en-US" dirty="0" smtClean="0"/>
          </a:p>
          <a:p>
            <a:pPr>
              <a:buFont typeface="Arial" pitchFamily="34" charset="0"/>
              <a:buChar char="•"/>
            </a:pPr>
            <a:r>
              <a:rPr lang="en-US" dirty="0" smtClean="0"/>
              <a:t>Closed loop systems use the constant ground temperature as a heat sink</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lnDef>
      <a:spPr>
        <a:ln w="19050">
          <a:solidFill>
            <a:srgbClr val="92D05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1101</TotalTime>
  <Words>2581</Words>
  <Application>Microsoft Office PowerPoint</Application>
  <PresentationFormat>Custom</PresentationFormat>
  <Paragraphs>959</Paragraphs>
  <Slides>26</Slides>
  <Notes>26</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Montgomery College New Science Center</vt:lpstr>
      <vt:lpstr>Presentation Material:</vt:lpstr>
      <vt:lpstr>Presentation Material:</vt:lpstr>
      <vt:lpstr>Presentation Material:</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Montgomery College New Science Center</dc:title>
  <dc:creator>Amy</dc:creator>
  <cp:lastModifiedBy>Amy</cp:lastModifiedBy>
  <cp:revision>138</cp:revision>
  <dcterms:created xsi:type="dcterms:W3CDTF">2009-03-31T19:04:28Z</dcterms:created>
  <dcterms:modified xsi:type="dcterms:W3CDTF">2009-04-15T05:48:42Z</dcterms:modified>
</cp:coreProperties>
</file>